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Lst>
  <p:notesMasterIdLst>
    <p:notesMasterId r:id="rId91"/>
  </p:notesMasterIdLst>
  <p:sldIdLst>
    <p:sldId id="256" r:id="rId2"/>
    <p:sldId id="284" r:id="rId3"/>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5" r:id="rId29"/>
    <p:sldId id="283" r:id="rId30"/>
    <p:sldId id="286" r:id="rId31"/>
    <p:sldId id="287" r:id="rId32"/>
    <p:sldId id="288" r:id="rId33"/>
    <p:sldId id="289" r:id="rId34"/>
    <p:sldId id="291" r:id="rId35"/>
    <p:sldId id="290"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6" r:id="rId59"/>
    <p:sldId id="317" r:id="rId60"/>
    <p:sldId id="318" r:id="rId61"/>
    <p:sldId id="319" r:id="rId62"/>
    <p:sldId id="320" r:id="rId63"/>
    <p:sldId id="315" r:id="rId64"/>
    <p:sldId id="321" r:id="rId65"/>
    <p:sldId id="322" r:id="rId66"/>
    <p:sldId id="323" r:id="rId67"/>
    <p:sldId id="332" r:id="rId68"/>
    <p:sldId id="324" r:id="rId69"/>
    <p:sldId id="325" r:id="rId70"/>
    <p:sldId id="326" r:id="rId71"/>
    <p:sldId id="327" r:id="rId72"/>
    <p:sldId id="328" r:id="rId73"/>
    <p:sldId id="329" r:id="rId74"/>
    <p:sldId id="330" r:id="rId75"/>
    <p:sldId id="331"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108"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B1573C-E968-4969-A9CC-AF4DC37B41C7}" type="datetimeFigureOut">
              <a:rPr lang="en-US" smtClean="0"/>
              <a:t>6/20/2022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6CA681-06C3-4F62-9B0A-91A921F4EDDA}" type="slidenum">
              <a:rPr lang="en-US" smtClean="0"/>
              <a:t>‹#›</a:t>
            </a:fld>
            <a:endParaRPr lang="en-US"/>
          </a:p>
        </p:txBody>
      </p:sp>
    </p:spTree>
    <p:extLst>
      <p:ext uri="{BB962C8B-B14F-4D97-AF65-F5344CB8AC3E}">
        <p14:creationId xmlns:p14="http://schemas.microsoft.com/office/powerpoint/2010/main" val="3832351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sr-Latn-RS"/>
              <a:t>jun 2022.</a:t>
            </a:r>
            <a:endParaRPr lang="en-US"/>
          </a:p>
        </p:txBody>
      </p:sp>
      <p:sp>
        <p:nvSpPr>
          <p:cNvPr id="5" name="Footer Placeholder 4"/>
          <p:cNvSpPr>
            <a:spLocks noGrp="1"/>
          </p:cNvSpPr>
          <p:nvPr>
            <p:ph type="ftr" sz="quarter" idx="11"/>
          </p:nvPr>
        </p:nvSpPr>
        <p:spPr/>
        <p:txBody>
          <a:bodyPr/>
          <a:lstStyle/>
          <a:p>
            <a:r>
              <a:rPr lang="en-US"/>
              <a:t>Microsoft Corporation</a:t>
            </a:r>
          </a:p>
        </p:txBody>
      </p:sp>
      <p:sp>
        <p:nvSpPr>
          <p:cNvPr id="6" name="Slide Number Placeholder 5"/>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2128424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sr-Latn-RS"/>
              <a:t>jun 2022.</a:t>
            </a:r>
            <a:endParaRPr lang="en-US"/>
          </a:p>
        </p:txBody>
      </p:sp>
      <p:sp>
        <p:nvSpPr>
          <p:cNvPr id="5" name="Footer Placeholder 4"/>
          <p:cNvSpPr>
            <a:spLocks noGrp="1"/>
          </p:cNvSpPr>
          <p:nvPr>
            <p:ph type="ftr" sz="quarter" idx="11"/>
          </p:nvPr>
        </p:nvSpPr>
        <p:spPr/>
        <p:txBody>
          <a:bodyPr/>
          <a:lstStyle/>
          <a:p>
            <a:r>
              <a:rPr lang="en-US"/>
              <a:t>Microsoft Corporation</a:t>
            </a:r>
          </a:p>
        </p:txBody>
      </p:sp>
      <p:sp>
        <p:nvSpPr>
          <p:cNvPr id="6" name="Slide Number Placeholder 5"/>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1707964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sr-Latn-RS"/>
              <a:t>jun 2022.</a:t>
            </a:r>
            <a:endParaRPr lang="en-US"/>
          </a:p>
        </p:txBody>
      </p:sp>
      <p:sp>
        <p:nvSpPr>
          <p:cNvPr id="5" name="Footer Placeholder 4"/>
          <p:cNvSpPr>
            <a:spLocks noGrp="1"/>
          </p:cNvSpPr>
          <p:nvPr>
            <p:ph type="ftr" sz="quarter" idx="11"/>
          </p:nvPr>
        </p:nvSpPr>
        <p:spPr/>
        <p:txBody>
          <a:bodyPr/>
          <a:lstStyle/>
          <a:p>
            <a:r>
              <a:rPr lang="en-US"/>
              <a:t>Microsoft Corporation</a:t>
            </a:r>
          </a:p>
        </p:txBody>
      </p:sp>
      <p:sp>
        <p:nvSpPr>
          <p:cNvPr id="6" name="Slide Number Placeholder 5"/>
          <p:cNvSpPr>
            <a:spLocks noGrp="1"/>
          </p:cNvSpPr>
          <p:nvPr>
            <p:ph type="sldNum" sz="quarter" idx="12"/>
          </p:nvPr>
        </p:nvSpPr>
        <p:spPr/>
        <p:txBody>
          <a:bodyPr/>
          <a:lstStyle/>
          <a:p>
            <a:fld id="{250E9F36-6C21-4A52-9634-81CC1425D2B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49424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sr-Latn-RS"/>
              <a:t>jun 2022.</a:t>
            </a:r>
            <a:endParaRPr lang="en-US"/>
          </a:p>
        </p:txBody>
      </p:sp>
      <p:sp>
        <p:nvSpPr>
          <p:cNvPr id="5" name="Footer Placeholder 4"/>
          <p:cNvSpPr>
            <a:spLocks noGrp="1"/>
          </p:cNvSpPr>
          <p:nvPr>
            <p:ph type="ftr" sz="quarter" idx="11"/>
          </p:nvPr>
        </p:nvSpPr>
        <p:spPr/>
        <p:txBody>
          <a:bodyPr/>
          <a:lstStyle/>
          <a:p>
            <a:r>
              <a:rPr lang="en-US"/>
              <a:t>Microsoft Corporation</a:t>
            </a:r>
          </a:p>
        </p:txBody>
      </p:sp>
      <p:sp>
        <p:nvSpPr>
          <p:cNvPr id="6" name="Slide Number Placeholder 5"/>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3488053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sr-Latn-RS"/>
              <a:t>jun 2022.</a:t>
            </a:r>
            <a:endParaRPr lang="en-US"/>
          </a:p>
        </p:txBody>
      </p:sp>
      <p:sp>
        <p:nvSpPr>
          <p:cNvPr id="5" name="Footer Placeholder 4"/>
          <p:cNvSpPr>
            <a:spLocks noGrp="1"/>
          </p:cNvSpPr>
          <p:nvPr>
            <p:ph type="ftr" sz="quarter" idx="11"/>
          </p:nvPr>
        </p:nvSpPr>
        <p:spPr/>
        <p:txBody>
          <a:bodyPr/>
          <a:lstStyle/>
          <a:p>
            <a:r>
              <a:rPr lang="en-US"/>
              <a:t>Microsoft Corporation</a:t>
            </a:r>
          </a:p>
        </p:txBody>
      </p:sp>
      <p:sp>
        <p:nvSpPr>
          <p:cNvPr id="6" name="Slide Number Placeholder 5"/>
          <p:cNvSpPr>
            <a:spLocks noGrp="1"/>
          </p:cNvSpPr>
          <p:nvPr>
            <p:ph type="sldNum" sz="quarter" idx="12"/>
          </p:nvPr>
        </p:nvSpPr>
        <p:spPr/>
        <p:txBody>
          <a:bodyPr/>
          <a:lstStyle/>
          <a:p>
            <a:fld id="{250E9F36-6C21-4A52-9634-81CC1425D2B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97999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sr-Latn-RS"/>
              <a:t>jun 2022.</a:t>
            </a:r>
            <a:endParaRPr lang="en-US"/>
          </a:p>
        </p:txBody>
      </p:sp>
      <p:sp>
        <p:nvSpPr>
          <p:cNvPr id="5" name="Footer Placeholder 4"/>
          <p:cNvSpPr>
            <a:spLocks noGrp="1"/>
          </p:cNvSpPr>
          <p:nvPr>
            <p:ph type="ftr" sz="quarter" idx="11"/>
          </p:nvPr>
        </p:nvSpPr>
        <p:spPr/>
        <p:txBody>
          <a:bodyPr/>
          <a:lstStyle/>
          <a:p>
            <a:r>
              <a:rPr lang="en-US"/>
              <a:t>Microsoft Corporation</a:t>
            </a:r>
          </a:p>
        </p:txBody>
      </p:sp>
      <p:sp>
        <p:nvSpPr>
          <p:cNvPr id="6" name="Slide Number Placeholder 5"/>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983485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sr-Latn-RS"/>
              <a:t>jun 2022.</a:t>
            </a:r>
            <a:endParaRPr lang="en-US"/>
          </a:p>
        </p:txBody>
      </p:sp>
      <p:sp>
        <p:nvSpPr>
          <p:cNvPr id="5" name="Footer Placeholder 4"/>
          <p:cNvSpPr>
            <a:spLocks noGrp="1"/>
          </p:cNvSpPr>
          <p:nvPr>
            <p:ph type="ftr" sz="quarter" idx="11"/>
          </p:nvPr>
        </p:nvSpPr>
        <p:spPr/>
        <p:txBody>
          <a:bodyPr/>
          <a:lstStyle/>
          <a:p>
            <a:r>
              <a:rPr lang="en-US"/>
              <a:t>Microsoft Corporation</a:t>
            </a:r>
          </a:p>
        </p:txBody>
      </p:sp>
      <p:sp>
        <p:nvSpPr>
          <p:cNvPr id="6" name="Slide Number Placeholder 5"/>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1358726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sr-Latn-RS"/>
              <a:t>jun 2022.</a:t>
            </a:r>
            <a:endParaRPr lang="en-US"/>
          </a:p>
        </p:txBody>
      </p:sp>
      <p:sp>
        <p:nvSpPr>
          <p:cNvPr id="5" name="Footer Placeholder 4"/>
          <p:cNvSpPr>
            <a:spLocks noGrp="1"/>
          </p:cNvSpPr>
          <p:nvPr>
            <p:ph type="ftr" sz="quarter" idx="11"/>
          </p:nvPr>
        </p:nvSpPr>
        <p:spPr/>
        <p:txBody>
          <a:bodyPr/>
          <a:lstStyle/>
          <a:p>
            <a:r>
              <a:rPr lang="en-US"/>
              <a:t>Microsoft Corporation</a:t>
            </a:r>
          </a:p>
        </p:txBody>
      </p:sp>
      <p:sp>
        <p:nvSpPr>
          <p:cNvPr id="6" name="Slide Number Placeholder 5"/>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3889782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sr-Latn-RS"/>
              <a:t>jun 2022.</a:t>
            </a:r>
            <a:endParaRPr lang="en-US"/>
          </a:p>
        </p:txBody>
      </p:sp>
      <p:sp>
        <p:nvSpPr>
          <p:cNvPr id="5" name="Footer Placeholder 4"/>
          <p:cNvSpPr>
            <a:spLocks noGrp="1"/>
          </p:cNvSpPr>
          <p:nvPr>
            <p:ph type="ftr" sz="quarter" idx="11"/>
          </p:nvPr>
        </p:nvSpPr>
        <p:spPr/>
        <p:txBody>
          <a:bodyPr/>
          <a:lstStyle/>
          <a:p>
            <a:r>
              <a:rPr lang="en-US"/>
              <a:t>Microsoft Corporation</a:t>
            </a:r>
          </a:p>
        </p:txBody>
      </p:sp>
      <p:sp>
        <p:nvSpPr>
          <p:cNvPr id="6" name="Slide Number Placeholder 5"/>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2651244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sr-Latn-RS"/>
              <a:t>jun 2022.</a:t>
            </a:r>
            <a:endParaRPr lang="en-US"/>
          </a:p>
        </p:txBody>
      </p:sp>
      <p:sp>
        <p:nvSpPr>
          <p:cNvPr id="5" name="Footer Placeholder 4"/>
          <p:cNvSpPr>
            <a:spLocks noGrp="1"/>
          </p:cNvSpPr>
          <p:nvPr>
            <p:ph type="ftr" sz="quarter" idx="11"/>
          </p:nvPr>
        </p:nvSpPr>
        <p:spPr/>
        <p:txBody>
          <a:bodyPr/>
          <a:lstStyle/>
          <a:p>
            <a:r>
              <a:rPr lang="en-US"/>
              <a:t>Microsoft Corporation</a:t>
            </a:r>
          </a:p>
        </p:txBody>
      </p:sp>
      <p:sp>
        <p:nvSpPr>
          <p:cNvPr id="6" name="Slide Number Placeholder 5"/>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846950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sr-Latn-RS"/>
              <a:t>jun 2022.</a:t>
            </a:r>
            <a:endParaRPr lang="en-US"/>
          </a:p>
        </p:txBody>
      </p:sp>
      <p:sp>
        <p:nvSpPr>
          <p:cNvPr id="6" name="Footer Placeholder 5"/>
          <p:cNvSpPr>
            <a:spLocks noGrp="1"/>
          </p:cNvSpPr>
          <p:nvPr>
            <p:ph type="ftr" sz="quarter" idx="11"/>
          </p:nvPr>
        </p:nvSpPr>
        <p:spPr/>
        <p:txBody>
          <a:bodyPr/>
          <a:lstStyle/>
          <a:p>
            <a:r>
              <a:rPr lang="en-US"/>
              <a:t>Microsoft Corporation</a:t>
            </a:r>
          </a:p>
        </p:txBody>
      </p:sp>
      <p:sp>
        <p:nvSpPr>
          <p:cNvPr id="7" name="Slide Number Placeholder 6"/>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2396185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sr-Latn-RS"/>
              <a:t>jun 2022.</a:t>
            </a:r>
            <a:endParaRPr lang="en-US"/>
          </a:p>
        </p:txBody>
      </p:sp>
      <p:sp>
        <p:nvSpPr>
          <p:cNvPr id="8" name="Footer Placeholder 7"/>
          <p:cNvSpPr>
            <a:spLocks noGrp="1"/>
          </p:cNvSpPr>
          <p:nvPr>
            <p:ph type="ftr" sz="quarter" idx="11"/>
          </p:nvPr>
        </p:nvSpPr>
        <p:spPr/>
        <p:txBody>
          <a:bodyPr/>
          <a:lstStyle/>
          <a:p>
            <a:r>
              <a:rPr lang="en-US"/>
              <a:t>Microsoft Corporation</a:t>
            </a:r>
          </a:p>
        </p:txBody>
      </p:sp>
      <p:sp>
        <p:nvSpPr>
          <p:cNvPr id="9" name="Slide Number Placeholder 8"/>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2974388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sr-Latn-RS"/>
              <a:t>jun 2022.</a:t>
            </a:r>
            <a:endParaRPr lang="en-US"/>
          </a:p>
        </p:txBody>
      </p:sp>
      <p:sp>
        <p:nvSpPr>
          <p:cNvPr id="4" name="Footer Placeholder 3"/>
          <p:cNvSpPr>
            <a:spLocks noGrp="1"/>
          </p:cNvSpPr>
          <p:nvPr>
            <p:ph type="ftr" sz="quarter" idx="11"/>
          </p:nvPr>
        </p:nvSpPr>
        <p:spPr/>
        <p:txBody>
          <a:bodyPr/>
          <a:lstStyle/>
          <a:p>
            <a:r>
              <a:rPr lang="en-US"/>
              <a:t>Microsoft Corporation</a:t>
            </a:r>
          </a:p>
        </p:txBody>
      </p:sp>
      <p:sp>
        <p:nvSpPr>
          <p:cNvPr id="5" name="Slide Number Placeholder 4"/>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1142539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r-Latn-RS"/>
              <a:t>jun 2022.</a:t>
            </a:r>
            <a:endParaRPr lang="en-US"/>
          </a:p>
        </p:txBody>
      </p:sp>
      <p:sp>
        <p:nvSpPr>
          <p:cNvPr id="3" name="Footer Placeholder 2"/>
          <p:cNvSpPr>
            <a:spLocks noGrp="1"/>
          </p:cNvSpPr>
          <p:nvPr>
            <p:ph type="ftr" sz="quarter" idx="11"/>
          </p:nvPr>
        </p:nvSpPr>
        <p:spPr/>
        <p:txBody>
          <a:bodyPr/>
          <a:lstStyle/>
          <a:p>
            <a:r>
              <a:rPr lang="en-US"/>
              <a:t>Microsoft Corporation</a:t>
            </a:r>
          </a:p>
        </p:txBody>
      </p:sp>
      <p:sp>
        <p:nvSpPr>
          <p:cNvPr id="4" name="Slide Number Placeholder 3"/>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1971497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sr-Latn-RS"/>
              <a:t>jun 2022.</a:t>
            </a:r>
            <a:endParaRPr lang="en-US"/>
          </a:p>
        </p:txBody>
      </p:sp>
      <p:sp>
        <p:nvSpPr>
          <p:cNvPr id="6" name="Footer Placeholder 5"/>
          <p:cNvSpPr>
            <a:spLocks noGrp="1"/>
          </p:cNvSpPr>
          <p:nvPr>
            <p:ph type="ftr" sz="quarter" idx="11"/>
          </p:nvPr>
        </p:nvSpPr>
        <p:spPr/>
        <p:txBody>
          <a:bodyPr/>
          <a:lstStyle/>
          <a:p>
            <a:r>
              <a:rPr lang="en-US"/>
              <a:t>Microsoft Corporation</a:t>
            </a:r>
          </a:p>
        </p:txBody>
      </p:sp>
      <p:sp>
        <p:nvSpPr>
          <p:cNvPr id="7" name="Slide Number Placeholder 6"/>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3178484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sr-Latn-RS"/>
              <a:t>jun 2022.</a:t>
            </a:r>
            <a:endParaRPr lang="en-US"/>
          </a:p>
        </p:txBody>
      </p:sp>
      <p:sp>
        <p:nvSpPr>
          <p:cNvPr id="6" name="Footer Placeholder 5"/>
          <p:cNvSpPr>
            <a:spLocks noGrp="1"/>
          </p:cNvSpPr>
          <p:nvPr>
            <p:ph type="ftr" sz="quarter" idx="11"/>
          </p:nvPr>
        </p:nvSpPr>
        <p:spPr/>
        <p:txBody>
          <a:bodyPr/>
          <a:lstStyle/>
          <a:p>
            <a:r>
              <a:rPr lang="en-US"/>
              <a:t>Microsoft Corporation</a:t>
            </a:r>
          </a:p>
        </p:txBody>
      </p:sp>
      <p:sp>
        <p:nvSpPr>
          <p:cNvPr id="7" name="Slide Number Placeholder 6"/>
          <p:cNvSpPr>
            <a:spLocks noGrp="1"/>
          </p:cNvSpPr>
          <p:nvPr>
            <p:ph type="sldNum" sz="quarter" idx="12"/>
          </p:nvPr>
        </p:nvSpPr>
        <p:spPr/>
        <p:txBody>
          <a:bodyPr/>
          <a:lstStyle/>
          <a:p>
            <a:fld id="{250E9F36-6C21-4A52-9634-81CC1425D2B6}" type="slidenum">
              <a:rPr lang="en-US" smtClean="0"/>
              <a:t>‹#›</a:t>
            </a:fld>
            <a:endParaRPr lang="en-US"/>
          </a:p>
        </p:txBody>
      </p:sp>
    </p:spTree>
    <p:extLst>
      <p:ext uri="{BB962C8B-B14F-4D97-AF65-F5344CB8AC3E}">
        <p14:creationId xmlns:p14="http://schemas.microsoft.com/office/powerpoint/2010/main" val="4204573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sr-Latn-RS"/>
              <a:t>jun 2022.</a:t>
            </a:r>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Microsoft Corporation</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50E9F36-6C21-4A52-9634-81CC1425D2B6}" type="slidenum">
              <a:rPr lang="en-US" smtClean="0"/>
              <a:t>‹#›</a:t>
            </a:fld>
            <a:endParaRPr lang="en-US"/>
          </a:p>
        </p:txBody>
      </p:sp>
    </p:spTree>
    <p:extLst>
      <p:ext uri="{BB962C8B-B14F-4D97-AF65-F5344CB8AC3E}">
        <p14:creationId xmlns:p14="http://schemas.microsoft.com/office/powerpoint/2010/main" val="304641129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base64encode.or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7CF6-0958-2691-CEAF-818E50E7D0DC}"/>
              </a:ext>
            </a:extLst>
          </p:cNvPr>
          <p:cNvSpPr>
            <a:spLocks noGrp="1"/>
          </p:cNvSpPr>
          <p:nvPr>
            <p:ph type="ctrTitle"/>
          </p:nvPr>
        </p:nvSpPr>
        <p:spPr/>
        <p:txBody>
          <a:bodyPr/>
          <a:lstStyle/>
          <a:p>
            <a:r>
              <a:rPr lang="en-US" dirty="0"/>
              <a:t>13. Account Management</a:t>
            </a:r>
          </a:p>
        </p:txBody>
      </p:sp>
      <p:sp>
        <p:nvSpPr>
          <p:cNvPr id="3" name="Subtitle 2">
            <a:extLst>
              <a:ext uri="{FF2B5EF4-FFF2-40B4-BE49-F238E27FC236}">
                <a16:creationId xmlns:a16="http://schemas.microsoft.com/office/drawing/2014/main" id="{8D0D8BA4-CA38-3A30-E7A8-80F2FC26E475}"/>
              </a:ext>
            </a:extLst>
          </p:cNvPr>
          <p:cNvSpPr>
            <a:spLocks noGrp="1"/>
          </p:cNvSpPr>
          <p:nvPr>
            <p:ph type="subTitle" idx="1"/>
          </p:nvPr>
        </p:nvSpPr>
        <p:spPr/>
        <p:txBody>
          <a:bodyPr>
            <a:normAutofit lnSpcReduction="10000"/>
          </a:bodyPr>
          <a:lstStyle/>
          <a:p>
            <a:r>
              <a:rPr lang="en-US" dirty="0"/>
              <a:t>Vladimir Siv</a:t>
            </a:r>
            <a:r>
              <a:rPr lang="sr-Latn-RS" dirty="0"/>
              <a:t>čev</a:t>
            </a:r>
          </a:p>
          <a:p>
            <a:r>
              <a:rPr lang="en-US" dirty="0"/>
              <a:t>MSc. Electrical &amp; Computer Engineering</a:t>
            </a:r>
          </a:p>
          <a:p>
            <a:r>
              <a:rPr lang="en-US" dirty="0"/>
              <a:t>Jun 2022.</a:t>
            </a:r>
          </a:p>
        </p:txBody>
      </p:sp>
    </p:spTree>
    <p:extLst>
      <p:ext uri="{BB962C8B-B14F-4D97-AF65-F5344CB8AC3E}">
        <p14:creationId xmlns:p14="http://schemas.microsoft.com/office/powerpoint/2010/main" val="3880632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dirty="0"/>
              <a:t>Sesije (engl. </a:t>
            </a:r>
            <a:r>
              <a:rPr lang="sr-Latn-RS" i="1" dirty="0"/>
              <a:t>sessions</a:t>
            </a:r>
            <a:r>
              <a:rPr lang="sr-Latn-RS" dirty="0"/>
              <a:t>)</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324598"/>
            <a:ext cx="8596668" cy="4716765"/>
          </a:xfrm>
        </p:spPr>
        <p:txBody>
          <a:bodyPr>
            <a:normAutofit/>
          </a:bodyPr>
          <a:lstStyle/>
          <a:p>
            <a:r>
              <a:rPr lang="sr-Latn-RS" dirty="0"/>
              <a:t>Postoji paradigma u </a:t>
            </a:r>
            <a:r>
              <a:rPr lang="sr-Latn-RS" i="1" dirty="0"/>
              <a:t>web</a:t>
            </a:r>
            <a:r>
              <a:rPr lang="sr-Latn-RS" dirty="0"/>
              <a:t> programiranju koja iskazuje da unutar jedne sesije, svaki zahtev koji </a:t>
            </a:r>
            <a:r>
              <a:rPr lang="sr-Latn-RS" i="1" dirty="0"/>
              <a:t>frontend</a:t>
            </a:r>
            <a:r>
              <a:rPr lang="sr-Latn-RS" dirty="0"/>
              <a:t> aplikacija šalje </a:t>
            </a:r>
            <a:r>
              <a:rPr lang="sr-Latn-RS" i="1" dirty="0"/>
              <a:t>backend</a:t>
            </a:r>
            <a:r>
              <a:rPr lang="sr-Latn-RS" dirty="0"/>
              <a:t> aplikaciji, </a:t>
            </a:r>
            <a:r>
              <a:rPr lang="sr-Latn-RS" i="1" dirty="0"/>
              <a:t>backend</a:t>
            </a:r>
            <a:r>
              <a:rPr lang="sr-Latn-RS" dirty="0"/>
              <a:t> aplikacija mora da autentikuje</a:t>
            </a:r>
          </a:p>
          <a:p>
            <a:r>
              <a:rPr lang="sr-Latn-RS" dirty="0"/>
              <a:t>To podrazumeva da </a:t>
            </a:r>
            <a:r>
              <a:rPr lang="sr-Latn-RS" i="1" dirty="0"/>
              <a:t>frontend</a:t>
            </a:r>
            <a:r>
              <a:rPr lang="sr-Latn-RS" dirty="0"/>
              <a:t> aplikacija uz svaki zahtev </a:t>
            </a:r>
            <a:r>
              <a:rPr lang="sr-Latn-RS" u="sng" dirty="0"/>
              <a:t>mora</a:t>
            </a:r>
            <a:r>
              <a:rPr lang="sr-Latn-RS" dirty="0"/>
              <a:t> da šalje kredencijale korisnika iznova i iznova</a:t>
            </a:r>
          </a:p>
          <a:p>
            <a:r>
              <a:rPr lang="sr-Latn-RS" dirty="0"/>
              <a:t>Ideja je da svaki naredni zahtev koji nam stigne na </a:t>
            </a:r>
            <a:r>
              <a:rPr lang="sr-Latn-RS" i="1" dirty="0"/>
              <a:t>backend</a:t>
            </a:r>
            <a:r>
              <a:rPr lang="sr-Latn-RS" dirty="0"/>
              <a:t> strani ponovo gubi autentičnost i ne možemo znati da li je neko počeo lažno da se predstavlja, pa moramo to ponovo i da potvrdimo</a:t>
            </a:r>
          </a:p>
          <a:p>
            <a:r>
              <a:rPr lang="sr-Latn-RS" dirty="0"/>
              <a:t>U praksi, postoje druge korišćene tehnike gde se ne šalju direktni kredencijali korisnika već tzv. </a:t>
            </a:r>
            <a:r>
              <a:rPr lang="sr-Latn-RS" i="1" dirty="0"/>
              <a:t>Bearer</a:t>
            </a:r>
            <a:r>
              <a:rPr lang="sr-Latn-RS" dirty="0"/>
              <a:t> tokeni – mi ćemo ipak slati korisnikove kredencijale</a:t>
            </a:r>
          </a:p>
          <a:p>
            <a:r>
              <a:rPr lang="sr-Latn-RS" dirty="0"/>
              <a:t>Logovanje samog korisnika samo predstavlja inicijalnu proveru kredencijala, gde </a:t>
            </a:r>
            <a:r>
              <a:rPr lang="sr-Latn-RS" i="1" dirty="0"/>
              <a:t>backend</a:t>
            </a:r>
            <a:r>
              <a:rPr lang="sr-Latn-RS" dirty="0"/>
              <a:t> aplikacija govori </a:t>
            </a:r>
            <a:r>
              <a:rPr lang="sr-Latn-RS" i="1" dirty="0"/>
              <a:t>frontend</a:t>
            </a:r>
            <a:r>
              <a:rPr lang="sr-Latn-RS" dirty="0"/>
              <a:t> aplikaciji da će ih za buduće pozive prihvatati, pa time </a:t>
            </a:r>
            <a:r>
              <a:rPr lang="sr-Latn-RS" i="1" dirty="0"/>
              <a:t>frontend</a:t>
            </a:r>
            <a:r>
              <a:rPr lang="sr-Latn-RS" dirty="0"/>
              <a:t> aplikacija zna da može da ih sačuva za dalje korišćenje i recimo preusmeri korisnika na drugu stranicu, gde će se ti kredencijali zaista koristiti</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10</a:t>
            </a:fld>
            <a:endParaRPr lang="en-US"/>
          </a:p>
        </p:txBody>
      </p:sp>
    </p:spTree>
    <p:extLst>
      <p:ext uri="{BB962C8B-B14F-4D97-AF65-F5344CB8AC3E}">
        <p14:creationId xmlns:p14="http://schemas.microsoft.com/office/powerpoint/2010/main" val="325285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dirty="0"/>
              <a:t>Sesije (engl. </a:t>
            </a:r>
            <a:r>
              <a:rPr lang="sr-Latn-RS" i="1" dirty="0"/>
              <a:t>sessions</a:t>
            </a:r>
            <a:r>
              <a:rPr lang="sr-Latn-RS" dirty="0"/>
              <a:t>)</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290416"/>
            <a:ext cx="8596668" cy="4750948"/>
          </a:xfrm>
        </p:spPr>
        <p:txBody>
          <a:bodyPr>
            <a:normAutofit/>
          </a:bodyPr>
          <a:lstStyle/>
          <a:p>
            <a:r>
              <a:rPr lang="sr-Latn-RS" i="1" dirty="0"/>
              <a:t>Frontend</a:t>
            </a:r>
            <a:r>
              <a:rPr lang="sr-Latn-RS" dirty="0"/>
              <a:t> aplikacija zbog inicijalnog logovanja zna da će dakle </a:t>
            </a:r>
            <a:r>
              <a:rPr lang="sr-Latn-RS" i="1" dirty="0"/>
              <a:t>backend</a:t>
            </a:r>
            <a:r>
              <a:rPr lang="sr-Latn-RS" dirty="0"/>
              <a:t> prihvatati ove kredencijale uz svaki naredni poziv, pa time zna da je u redu da preusmeri korisnika na stranicu gde se vrše takvi pozivi</a:t>
            </a:r>
          </a:p>
          <a:p>
            <a:r>
              <a:rPr lang="sr-Latn-RS" dirty="0"/>
              <a:t>Ukoliko recimo korisnik sam ode ručno na takvu stranicu, gde se prethodno nije ulogovao, </a:t>
            </a:r>
            <a:r>
              <a:rPr lang="sr-Latn-RS" i="1" dirty="0"/>
              <a:t>frontend</a:t>
            </a:r>
            <a:r>
              <a:rPr lang="sr-Latn-RS" dirty="0"/>
              <a:t> aplikacija recimo i dalje može da pošalje zahteve ka </a:t>
            </a:r>
            <a:r>
              <a:rPr lang="sr-Latn-RS" i="1" dirty="0"/>
              <a:t>backend</a:t>
            </a:r>
            <a:r>
              <a:rPr lang="sr-Latn-RS" dirty="0"/>
              <a:t>-u, ali, oni neće biti prihvaćeni jer autentikacija na </a:t>
            </a:r>
            <a:r>
              <a:rPr lang="sr-Latn-RS" i="1" dirty="0"/>
              <a:t>backend</a:t>
            </a:r>
            <a:r>
              <a:rPr lang="sr-Latn-RS" dirty="0"/>
              <a:t>-u neće proći</a:t>
            </a:r>
          </a:p>
          <a:p>
            <a:r>
              <a:rPr lang="sr-Latn-RS" dirty="0"/>
              <a:t>Ovo je jedan od razloga zašto je bitno svaki zahtev autentikovati na </a:t>
            </a:r>
            <a:r>
              <a:rPr lang="sr-Latn-RS" i="1" dirty="0"/>
              <a:t>backend</a:t>
            </a:r>
            <a:r>
              <a:rPr lang="sr-Latn-RS" dirty="0"/>
              <a:t> strani (gde </a:t>
            </a:r>
            <a:r>
              <a:rPr lang="sr-Latn-RS" i="1" dirty="0"/>
              <a:t>frontend</a:t>
            </a:r>
            <a:r>
              <a:rPr lang="sr-Latn-RS" dirty="0"/>
              <a:t> aplikacija mora kredencijale da šalje), inače, ovo bi bio veoma velik bezbednosni propust!</a:t>
            </a:r>
          </a:p>
          <a:p>
            <a:r>
              <a:rPr lang="sr-Latn-RS" dirty="0"/>
              <a:t>Ovo praktično znači da se u svakoj akciji kontrolera mora vršiti ponovna provera kredencijala, odnosno provere identiteta, odnosno autentikacija</a:t>
            </a:r>
          </a:p>
          <a:p>
            <a:r>
              <a:rPr lang="sr-Latn-RS" dirty="0"/>
              <a:t>Ipak, u praksi se koriste drugi načini koji ne zahtevaju proveru kredencijala, već proveru drugih informacija koje nakon inicijalnog logovanja praktično isti identitet potvrđuju</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11</a:t>
            </a:fld>
            <a:endParaRPr lang="en-US"/>
          </a:p>
        </p:txBody>
      </p:sp>
    </p:spTree>
    <p:extLst>
      <p:ext uri="{BB962C8B-B14F-4D97-AF65-F5344CB8AC3E}">
        <p14:creationId xmlns:p14="http://schemas.microsoft.com/office/powerpoint/2010/main" val="301755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dirty="0"/>
              <a:t>Registracija</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512606"/>
            <a:ext cx="8596668" cy="4528757"/>
          </a:xfrm>
        </p:spPr>
        <p:txBody>
          <a:bodyPr>
            <a:normAutofit/>
          </a:bodyPr>
          <a:lstStyle/>
          <a:p>
            <a:r>
              <a:rPr lang="sr-Latn-RS" dirty="0"/>
              <a:t>Ipak, neke akcije unutar kontrolera ne treba zaštititi autentikacijom – takvim akcijama svi imaju pristup</a:t>
            </a:r>
          </a:p>
          <a:p>
            <a:r>
              <a:rPr lang="sr-Latn-RS" dirty="0"/>
              <a:t>Recimo, registracija novog korisnika i treba da bude otvorena (engl. </a:t>
            </a:r>
            <a:r>
              <a:rPr lang="sr-Latn-RS" i="1" dirty="0"/>
              <a:t>exposed</a:t>
            </a:r>
            <a:r>
              <a:rPr lang="sr-Latn-RS" dirty="0"/>
              <a:t>) – nema smisla da korisnik mora da bude ulogovan da bi napravio nov nalog, tj. postojala bi besmislica koja bi glasila „da korisnik napravi nalog mora već da ima nalog“</a:t>
            </a:r>
          </a:p>
          <a:p>
            <a:r>
              <a:rPr lang="sr-Latn-RS" dirty="0"/>
              <a:t>Međutim, recimo u sistemima gde korisnici moraju da kontaktiraju kompaniju kako bi im oni kreirali nalog, ovaj princip donekle i može da važi</a:t>
            </a:r>
          </a:p>
          <a:p>
            <a:r>
              <a:rPr lang="sr-Latn-RS" dirty="0"/>
              <a:t>Npr. bankar je korisnik koji može da registruje nove korisnike – klijente; bankar je ovde u sistemu drugačiji korisnik, u smislu, ima više privilegija, tj. autorizovan da registruje nove korisnike, dok običan klijent to ne bi smeo da radi!</a:t>
            </a:r>
          </a:p>
          <a:p>
            <a:r>
              <a:rPr lang="sr-Latn-RS" dirty="0"/>
              <a:t>Kod nas, registracija će dakle biti javno dostupna</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12</a:t>
            </a:fld>
            <a:endParaRPr lang="en-US"/>
          </a:p>
        </p:txBody>
      </p:sp>
    </p:spTree>
    <p:extLst>
      <p:ext uri="{BB962C8B-B14F-4D97-AF65-F5344CB8AC3E}">
        <p14:creationId xmlns:p14="http://schemas.microsoft.com/office/powerpoint/2010/main" val="273405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i="1" dirty="0"/>
              <a:t>Basic Auth</a:t>
            </a:r>
            <a:endParaRPr lang="en-US" i="1"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486968"/>
            <a:ext cx="8596668" cy="4554395"/>
          </a:xfrm>
        </p:spPr>
        <p:txBody>
          <a:bodyPr>
            <a:normAutofit/>
          </a:bodyPr>
          <a:lstStyle/>
          <a:p>
            <a:r>
              <a:rPr lang="sr-Latn-RS" dirty="0"/>
              <a:t>Način autentikacije koji ćemo dakle mi koristiti jeste </a:t>
            </a:r>
            <a:r>
              <a:rPr lang="sr-Latn-RS" i="1" dirty="0"/>
              <a:t>Basic Auth</a:t>
            </a:r>
            <a:endParaRPr lang="sr-Latn-RS" dirty="0"/>
          </a:p>
          <a:p>
            <a:r>
              <a:rPr lang="sr-Latn-RS" i="1" dirty="0"/>
              <a:t>Basic Auth</a:t>
            </a:r>
            <a:r>
              <a:rPr lang="sr-Latn-RS" dirty="0"/>
              <a:t> predstavlja osnovni vid autentikacije, gde </a:t>
            </a:r>
            <a:r>
              <a:rPr lang="sr-Latn-RS" i="1" dirty="0"/>
              <a:t>frontend</a:t>
            </a:r>
            <a:r>
              <a:rPr lang="sr-Latn-RS" dirty="0"/>
              <a:t> aplikacija uz svaki zahtev </a:t>
            </a:r>
            <a:r>
              <a:rPr lang="sr-Latn-RS" u="sng" dirty="0"/>
              <a:t>mora</a:t>
            </a:r>
            <a:r>
              <a:rPr lang="sr-Latn-RS" dirty="0"/>
              <a:t> ponovo da prosledi </a:t>
            </a:r>
            <a:r>
              <a:rPr lang="sr-Latn-RS" u="sng" dirty="0"/>
              <a:t>kredencijale korisnika</a:t>
            </a:r>
            <a:r>
              <a:rPr lang="sr-Latn-RS" dirty="0"/>
              <a:t> (otuda i </a:t>
            </a:r>
            <a:r>
              <a:rPr lang="sr-Latn-RS" i="1" dirty="0"/>
              <a:t>basic</a:t>
            </a:r>
            <a:r>
              <a:rPr lang="sr-Latn-RS" dirty="0"/>
              <a:t>)</a:t>
            </a:r>
          </a:p>
          <a:p>
            <a:r>
              <a:rPr lang="sr-Latn-RS" dirty="0"/>
              <a:t>Ove kredencijale dakle mora da sačuva po inicijalnom logovanju, i potom reupotrebljava uz svaki naredni zahtev</a:t>
            </a:r>
          </a:p>
          <a:p>
            <a:r>
              <a:rPr lang="sr-Latn-RS" dirty="0"/>
              <a:t>Kada se korisnik izloguje, zapamćene kredencijale </a:t>
            </a:r>
            <a:r>
              <a:rPr lang="sr-Latn-RS" i="1" dirty="0"/>
              <a:t>frontend</a:t>
            </a:r>
            <a:r>
              <a:rPr lang="sr-Latn-RS" dirty="0"/>
              <a:t> aplikacija može da zaboravi</a:t>
            </a:r>
          </a:p>
          <a:p>
            <a:r>
              <a:rPr lang="sr-Latn-RS" dirty="0"/>
              <a:t>Zanimljivost: </a:t>
            </a:r>
            <a:r>
              <a:rPr lang="sr-Latn-RS" i="1" dirty="0"/>
              <a:t>frontend</a:t>
            </a:r>
            <a:r>
              <a:rPr lang="sr-Latn-RS" dirty="0"/>
              <a:t> aplikacija i ne mora da zaboravi kredencijale kada se korisnik izloguje – može i dalje da ih ostavi zapamćenim, pa naredni put kada korisnik otvori aplikaciju, može da mu ponudi da se uloguje samo izborom tih kredencijala, pa time ne mora da popunjava korisničko ime i šifru ponovo – </a:t>
            </a:r>
            <a:r>
              <a:rPr lang="sr-Latn-RS" i="1" dirty="0"/>
              <a:t>Messenger</a:t>
            </a:r>
            <a:r>
              <a:rPr lang="sr-Latn-RS" dirty="0"/>
              <a:t> nudi upravo opciju da zapamti kredencijale pa da naredni put korisnik samo klikne na nalog i automatski se reuloguje bez kucanja kredencijala, tako što aplikacija reupotrebi prethodno zamapćene</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13</a:t>
            </a:fld>
            <a:endParaRPr lang="en-US"/>
          </a:p>
        </p:txBody>
      </p:sp>
    </p:spTree>
    <p:extLst>
      <p:ext uri="{BB962C8B-B14F-4D97-AF65-F5344CB8AC3E}">
        <p14:creationId xmlns:p14="http://schemas.microsoft.com/office/powerpoint/2010/main" val="6708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i="1" dirty="0"/>
              <a:t>Basic Auth</a:t>
            </a:r>
            <a:endParaRPr lang="en-US" i="1"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367326"/>
            <a:ext cx="8596668" cy="4674037"/>
          </a:xfrm>
        </p:spPr>
        <p:txBody>
          <a:bodyPr>
            <a:normAutofit lnSpcReduction="10000"/>
          </a:bodyPr>
          <a:lstStyle/>
          <a:p>
            <a:r>
              <a:rPr lang="sr-Latn-RS" dirty="0"/>
              <a:t>Korisnikove kredencijale </a:t>
            </a:r>
            <a:r>
              <a:rPr lang="sr-Latn-RS" i="1" dirty="0"/>
              <a:t>frontend</a:t>
            </a:r>
            <a:r>
              <a:rPr lang="sr-Latn-RS" dirty="0"/>
              <a:t> aplikacija šalje kroz </a:t>
            </a:r>
            <a:r>
              <a:rPr lang="sr-Latn-RS" i="1" dirty="0"/>
              <a:t>Authorization</a:t>
            </a:r>
            <a:r>
              <a:rPr lang="sr-Latn-RS" dirty="0"/>
              <a:t> polje u zaglavlju svakog zahteva (ponovo, ovo polje je greškom tako nazvano)</a:t>
            </a:r>
          </a:p>
          <a:p>
            <a:r>
              <a:rPr lang="sr-Latn-RS" i="1" dirty="0"/>
              <a:t>Backend</a:t>
            </a:r>
            <a:r>
              <a:rPr lang="sr-Latn-RS" dirty="0"/>
              <a:t> aplikacija kada primi zahtev, do same akcije je odgovornost da proveri ovo polje (ukoliko to i želi – čime se zaštićuje sama akcija autentikacijom), tj. da izvadi (engl. </a:t>
            </a:r>
            <a:r>
              <a:rPr lang="sr-Latn-RS" i="1" dirty="0"/>
              <a:t>extract</a:t>
            </a:r>
            <a:r>
              <a:rPr lang="sr-Latn-RS" dirty="0"/>
              <a:t>) podatke iz ovog polja i da ih recimo uporedi sa zapamćenim unutar baze podataka</a:t>
            </a:r>
          </a:p>
          <a:p>
            <a:r>
              <a:rPr lang="sr-Latn-RS" dirty="0"/>
              <a:t>Ukoliko su podaci validni, potvrđujemo identitet i vršimo odgovarajuću akciju – u tom momentu, recimo, znamo o kom korisniku je reč, tako što imamo njegovo korisničko ime, recimo na primeru </a:t>
            </a:r>
            <a:r>
              <a:rPr lang="sr-Latn-RS" i="1" dirty="0"/>
              <a:t>facebook</a:t>
            </a:r>
            <a:r>
              <a:rPr lang="sr-Latn-RS" dirty="0"/>
              <a:t> aplikacije, možemo izvući sve korisnike koji su njemu prijatelji, i te korisnike vratiti u </a:t>
            </a:r>
            <a:r>
              <a:rPr lang="sr-Latn-RS" i="1" dirty="0"/>
              <a:t>JSON</a:t>
            </a:r>
            <a:r>
              <a:rPr lang="sr-Latn-RS" dirty="0"/>
              <a:t> formatu nazad </a:t>
            </a:r>
            <a:r>
              <a:rPr lang="sr-Latn-RS" i="1" dirty="0"/>
              <a:t>frontend</a:t>
            </a:r>
            <a:r>
              <a:rPr lang="sr-Latn-RS" dirty="0"/>
              <a:t> aplikaciji kako bi ih ona prikazala vizuelno u desnom delu same stranice</a:t>
            </a:r>
          </a:p>
          <a:p>
            <a:r>
              <a:rPr lang="sr-Latn-RS" dirty="0"/>
              <a:t>S obzirom da se koristi samo jedno polje u zaglavlju za transmisiju 2 podatka (korisničkog imena i lozinke), ova dva podatka (stringa) se spajaju (u jedan string) sa znakom </a:t>
            </a:r>
            <a:r>
              <a:rPr lang="en-US" dirty="0"/>
              <a:t>‘:’</a:t>
            </a:r>
            <a:r>
              <a:rPr lang="sr-Latn-RS" dirty="0"/>
              <a:t> između njih, koji ih odvaja – ovo ograničava da korisničko ime ne sme da sadrži znak </a:t>
            </a:r>
            <a:r>
              <a:rPr lang="en-US" dirty="0"/>
              <a:t>‘:’</a:t>
            </a:r>
            <a:r>
              <a:rPr lang="sr-Latn-RS" dirty="0"/>
              <a:t> u sebi</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14</a:t>
            </a:fld>
            <a:endParaRPr lang="en-US"/>
          </a:p>
        </p:txBody>
      </p:sp>
    </p:spTree>
    <p:extLst>
      <p:ext uri="{BB962C8B-B14F-4D97-AF65-F5344CB8AC3E}">
        <p14:creationId xmlns:p14="http://schemas.microsoft.com/office/powerpoint/2010/main" val="218640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i="1" dirty="0"/>
              <a:t>Basic Auth</a:t>
            </a:r>
            <a:endParaRPr lang="en-US" i="1"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427148"/>
            <a:ext cx="8596668" cy="4614216"/>
          </a:xfrm>
        </p:spPr>
        <p:txBody>
          <a:bodyPr>
            <a:normAutofit lnSpcReduction="10000"/>
          </a:bodyPr>
          <a:lstStyle/>
          <a:p>
            <a:r>
              <a:rPr lang="sr-Latn-RS" dirty="0"/>
              <a:t>Dakle, kada se korisničko ime i lozinka spoje u formatu „</a:t>
            </a:r>
            <a:r>
              <a:rPr lang="sr-Latn-RS" i="1" dirty="0"/>
              <a:t>username:password</a:t>
            </a:r>
            <a:r>
              <a:rPr lang="sr-Latn-RS" dirty="0"/>
              <a:t>“, ispred njih se dodatno stavi reč </a:t>
            </a:r>
            <a:r>
              <a:rPr lang="sr-Latn-RS" i="1" dirty="0"/>
              <a:t>Basic</a:t>
            </a:r>
            <a:r>
              <a:rPr lang="sr-Latn-RS" dirty="0"/>
              <a:t> kako bi se naznačilo serveru da je u pitanju baš </a:t>
            </a:r>
            <a:r>
              <a:rPr lang="sr-Latn-RS" i="1" dirty="0"/>
              <a:t>Basic</a:t>
            </a:r>
            <a:r>
              <a:rPr lang="sr-Latn-RS" dirty="0"/>
              <a:t> vid autentikacije</a:t>
            </a:r>
          </a:p>
          <a:p>
            <a:r>
              <a:rPr lang="sr-Latn-RS" dirty="0"/>
              <a:t>Naime, postoji mnoštvo načina autentikacija, pa se upravo ovde definiše koji je vid autentikacije (npr. može i da stoji </a:t>
            </a:r>
            <a:r>
              <a:rPr lang="sr-Latn-RS" i="1" dirty="0"/>
              <a:t>Bearer</a:t>
            </a:r>
            <a:r>
              <a:rPr lang="sr-Latn-RS" dirty="0"/>
              <a:t> – za koje je nakon te reči umesto korisničkog imena i lozinke potrebno staviti odgovarajući </a:t>
            </a:r>
            <a:r>
              <a:rPr lang="sr-Latn-RS" i="1" dirty="0"/>
              <a:t>token</a:t>
            </a:r>
            <a:r>
              <a:rPr lang="sr-Latn-RS" dirty="0"/>
              <a:t>)</a:t>
            </a:r>
          </a:p>
          <a:p>
            <a:r>
              <a:rPr lang="sr-Latn-RS" dirty="0"/>
              <a:t>Ukoliko se koristi </a:t>
            </a:r>
            <a:r>
              <a:rPr lang="sr-Latn-RS" i="1" dirty="0"/>
              <a:t>HTTP</a:t>
            </a:r>
            <a:r>
              <a:rPr lang="sr-Latn-RS" dirty="0"/>
              <a:t> protokol, ovaj način autentikacije ima jedan ogroman bezbednostni propust – kada se recimo korisnik loguje, gde se kredencijali šalju serveru, svi uređaji na internetu (ruteri, modemi, pa i drugi računari) kroz koje zahtev mora da proputuje kako bi stigao do servera, praktično mogu da pročitaju ove podatke i otkriju korisnikovu lozinku</a:t>
            </a:r>
          </a:p>
          <a:p>
            <a:r>
              <a:rPr lang="sr-Latn-RS" dirty="0"/>
              <a:t>Ipak, danas se u praksi uvek koristi </a:t>
            </a:r>
            <a:r>
              <a:rPr lang="sr-Latn-RS" i="1" dirty="0"/>
              <a:t>HTTPS</a:t>
            </a:r>
            <a:r>
              <a:rPr lang="sr-Latn-RS" dirty="0"/>
              <a:t>, koji je u stanju da ove podatke enkriptuje (engl. </a:t>
            </a:r>
            <a:r>
              <a:rPr lang="sr-Latn-RS" i="1" dirty="0"/>
              <a:t>encrypt</a:t>
            </a:r>
            <a:r>
              <a:rPr lang="sr-Latn-RS" dirty="0"/>
              <a:t>), tako da ipak ti uređaji, iako podaci kroz njih prodju, prodju na takav način da su tim uređajima nerazumljivi, a kada podaci dođu do servera, oni budu dekriptovani (engl. </a:t>
            </a:r>
            <a:r>
              <a:rPr lang="sr-Latn-RS" i="1" dirty="0"/>
              <a:t>decrypt</a:t>
            </a:r>
            <a:r>
              <a:rPr lang="sr-Latn-RS" dirty="0"/>
              <a:t>) u originalni oblik, pa ih server razume – nećemo se ovim baviti</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15</a:t>
            </a:fld>
            <a:endParaRPr lang="en-US"/>
          </a:p>
        </p:txBody>
      </p:sp>
    </p:spTree>
    <p:extLst>
      <p:ext uri="{BB962C8B-B14F-4D97-AF65-F5344CB8AC3E}">
        <p14:creationId xmlns:p14="http://schemas.microsoft.com/office/powerpoint/2010/main" val="48545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dirty="0"/>
              <a:t>Tajnost (engl. </a:t>
            </a:r>
            <a:r>
              <a:rPr lang="sr-Latn-RS" i="1" dirty="0"/>
              <a:t>confidentiality</a:t>
            </a:r>
            <a:r>
              <a:rPr lang="sr-Latn-RS" dirty="0"/>
              <a:t>)</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324598"/>
            <a:ext cx="8596668" cy="4716765"/>
          </a:xfrm>
        </p:spPr>
        <p:txBody>
          <a:bodyPr>
            <a:normAutofit lnSpcReduction="10000"/>
          </a:bodyPr>
          <a:lstStyle/>
          <a:p>
            <a:r>
              <a:rPr lang="sr-Latn-RS" dirty="0"/>
              <a:t>Prethodni problem zapravo predstavlja problem tajnosti – lozinku praktično znaju samo klijent i server, a uređaji između ne smeju da je otkriju, odnosno ona je tajna</a:t>
            </a:r>
          </a:p>
          <a:p>
            <a:r>
              <a:rPr lang="sr-Latn-RS" dirty="0"/>
              <a:t>Problem može da se opiše pomoću igre „gluvih telefona na glas“ – 6 osoba šapuću jedni drugima, ali tako da ipak naredna osoba uvek </a:t>
            </a:r>
            <a:r>
              <a:rPr lang="sr-Latn-RS" u="sng" dirty="0"/>
              <a:t>dobro</a:t>
            </a:r>
            <a:r>
              <a:rPr lang="sr-Latn-RS" dirty="0"/>
              <a:t> čuje prethodnu – razmena informacija</a:t>
            </a:r>
          </a:p>
          <a:p>
            <a:r>
              <a:rPr lang="sr-Latn-RS" dirty="0"/>
              <a:t>Osoba koja započinje šaptanje je zapravo klijent, tj. </a:t>
            </a:r>
            <a:r>
              <a:rPr lang="sr-Latn-RS" i="1" dirty="0"/>
              <a:t>frontend</a:t>
            </a:r>
            <a:r>
              <a:rPr lang="sr-Latn-RS" dirty="0"/>
              <a:t> aplikacija</a:t>
            </a:r>
          </a:p>
          <a:p>
            <a:r>
              <a:rPr lang="sr-Latn-RS" dirty="0"/>
              <a:t>Poslednja osoba je server, odnosno </a:t>
            </a:r>
            <a:r>
              <a:rPr lang="sr-Latn-RS" i="1" dirty="0"/>
              <a:t>backend</a:t>
            </a:r>
            <a:r>
              <a:rPr lang="sr-Latn-RS" dirty="0"/>
              <a:t> aplikacija do koje podaci stižu putujući kroz više osoba - na internetu to su uređaji (ruteri, modemi, ...) kroz koje zahtev sa podacima putuje</a:t>
            </a:r>
          </a:p>
          <a:p>
            <a:r>
              <a:rPr lang="sr-Latn-RS" dirty="0"/>
              <a:t>Ukoliko se ne obavi neki vid enkripcije, tj. ako se podaci direktno šalju u čistom tekstu (engl. </a:t>
            </a:r>
            <a:r>
              <a:rPr lang="sr-Latn-RS" i="1" dirty="0"/>
              <a:t>plaintext</a:t>
            </a:r>
            <a:r>
              <a:rPr lang="sr-Latn-RS" dirty="0"/>
              <a:t>), to je kao da osoba svoje tajne podatke (tj. lozinku) šapne drugima kako bi oni stigli do servera</a:t>
            </a:r>
          </a:p>
          <a:p>
            <a:r>
              <a:rPr lang="sr-Latn-RS" dirty="0"/>
              <a:t>Podaci će stići do krajnje osobe, tj. do servera, što je i cilj, ali, nus efekat je da će svi znati informacije kroz koga su one i putovale (svima je lozinka bila šapnuta)</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16</a:t>
            </a:fld>
            <a:endParaRPr lang="en-US"/>
          </a:p>
        </p:txBody>
      </p:sp>
    </p:spTree>
    <p:extLst>
      <p:ext uri="{BB962C8B-B14F-4D97-AF65-F5344CB8AC3E}">
        <p14:creationId xmlns:p14="http://schemas.microsoft.com/office/powerpoint/2010/main" val="197817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dirty="0"/>
              <a:t>Tajnost (engl. </a:t>
            </a:r>
            <a:r>
              <a:rPr lang="sr-Latn-RS" i="1" dirty="0"/>
              <a:t>confidentiality</a:t>
            </a:r>
            <a:r>
              <a:rPr lang="sr-Latn-RS" dirty="0"/>
              <a:t>)</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529697"/>
            <a:ext cx="8596668" cy="4511666"/>
          </a:xfrm>
        </p:spPr>
        <p:txBody>
          <a:bodyPr>
            <a:normAutofit/>
          </a:bodyPr>
          <a:lstStyle/>
          <a:p>
            <a:r>
              <a:rPr lang="sr-Latn-RS" dirty="0"/>
              <a:t>Problem bi bio rešen ukoliko se prva i poslednja osoba (tj. server i klijent) dogovore na koji način prva osoba može da izvrti podatke (recimo zamenom mesta slova u rečima), tako da podaci budu nerazumljivi, pa kada dođu do poslednje osobe, zbog inicijalnog dogovora, ona će znati da ih inverzno izvrti (engl. </a:t>
            </a:r>
            <a:r>
              <a:rPr lang="sr-Latn-RS" i="1" dirty="0"/>
              <a:t>efect reversal</a:t>
            </a:r>
            <a:r>
              <a:rPr lang="sr-Latn-RS" dirty="0"/>
              <a:t>), tako da ih dobije u inicijalnom stanju koji je razumljiv</a:t>
            </a:r>
          </a:p>
          <a:p>
            <a:r>
              <a:rPr lang="sr-Latn-RS" dirty="0"/>
              <a:t>Sada, osobe između, zato što ne znaju dogovor prve i poslednje osobe, ne mogu ni da znaju prave podatke i za njih su totalno nerazumljive</a:t>
            </a:r>
          </a:p>
          <a:p>
            <a:r>
              <a:rPr lang="sr-Latn-RS" dirty="0"/>
              <a:t>Bez ovoga dakle imamo problem bezbednosti jer posle neko drugi može da tvrdi da je korisnik od kog je ukrao kredencijale i na taj način zaobiđe našu autentikaciju, tj. potvrdu identiteta</a:t>
            </a:r>
          </a:p>
          <a:p>
            <a:r>
              <a:rPr lang="sr-Latn-RS" dirty="0"/>
              <a:t>Situacija je još gora kada se u obzir uzme činjenica da korisnikove kredencijale večito šaljemo uz svaki zahtev (praktično ih non stop šapućemo, pa čak i ako je neka osoba zaboravila, ponovo će je saznati!)</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17</a:t>
            </a:fld>
            <a:endParaRPr lang="en-US"/>
          </a:p>
        </p:txBody>
      </p:sp>
    </p:spTree>
    <p:extLst>
      <p:ext uri="{BB962C8B-B14F-4D97-AF65-F5344CB8AC3E}">
        <p14:creationId xmlns:p14="http://schemas.microsoft.com/office/powerpoint/2010/main" val="292270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dirty="0"/>
              <a:t>Tajnost (engl. </a:t>
            </a:r>
            <a:r>
              <a:rPr lang="sr-Latn-RS" i="1" dirty="0"/>
              <a:t>confidentiality</a:t>
            </a:r>
            <a:r>
              <a:rPr lang="sr-Latn-RS" dirty="0"/>
              <a:t>)</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427148"/>
            <a:ext cx="8596668" cy="4614216"/>
          </a:xfrm>
        </p:spPr>
        <p:txBody>
          <a:bodyPr>
            <a:normAutofit/>
          </a:bodyPr>
          <a:lstStyle/>
          <a:p>
            <a:r>
              <a:rPr lang="sr-Latn-RS" dirty="0"/>
              <a:t>Princip se može i objasniti pomoću igre kartama „Kvinč“ – osobe koje igraju zajedno se dogovaraju za znak kog će samo one znati da je druga osoba sakupila 4 iste karte – tada ga i pokazuje</a:t>
            </a:r>
          </a:p>
          <a:p>
            <a:r>
              <a:rPr lang="sr-Latn-RS" dirty="0"/>
              <a:t>Ostali igrači, čak iako ga uoče (dakle informacija je do njih došla), neće taj podatak razumeti, pa neće znati da treba da kažu „stop“, a saigrač igrača koji je skupio 4 iste karte će razumeti, čime će reći „kvinč“</a:t>
            </a:r>
          </a:p>
          <a:p>
            <a:r>
              <a:rPr lang="sr-Latn-RS" dirty="0"/>
              <a:t>Naravno, tokom vremena, ostali igrači mogu da skapiraju („provale“, engl. </a:t>
            </a:r>
            <a:r>
              <a:rPr lang="sr-Latn-RS" i="1" dirty="0"/>
              <a:t>breach</a:t>
            </a:r>
            <a:r>
              <a:rPr lang="sr-Latn-RS" dirty="0"/>
              <a:t>) šta je inicijalnim igračima znak, čime im ruše tajnost – slično se može desiti i u računarstvu (</a:t>
            </a:r>
            <a:r>
              <a:rPr lang="sr-Latn-RS" i="1" dirty="0"/>
              <a:t>security breach</a:t>
            </a:r>
            <a:r>
              <a:rPr lang="sr-Latn-RS" dirty="0"/>
              <a:t>)</a:t>
            </a:r>
            <a:r>
              <a:rPr lang="sr-Latn-RS" i="1" dirty="0"/>
              <a:t>,</a:t>
            </a:r>
            <a:r>
              <a:rPr lang="sr-Latn-RS" dirty="0"/>
              <a:t> ukoliko se koriste zastarele tehnike</a:t>
            </a:r>
          </a:p>
          <a:p>
            <a:r>
              <a:rPr lang="sr-Latn-RS" dirty="0"/>
              <a:t>Na žalost, ovaj problem nećemo rešavati, jer je praktično tema skroz drugog kursa, a koristićemo </a:t>
            </a:r>
            <a:r>
              <a:rPr lang="sr-Latn-RS" i="1" dirty="0"/>
              <a:t>HTTP</a:t>
            </a:r>
            <a:r>
              <a:rPr lang="sr-Latn-RS" dirty="0"/>
              <a:t> zajedno sa </a:t>
            </a:r>
            <a:r>
              <a:rPr lang="sr-Latn-RS" i="1" dirty="0"/>
              <a:t>Basic Auth</a:t>
            </a:r>
            <a:r>
              <a:rPr lang="sr-Latn-RS" dirty="0"/>
              <a:t>-om</a:t>
            </a:r>
          </a:p>
          <a:p>
            <a:r>
              <a:rPr lang="sr-Latn-RS" dirty="0"/>
              <a:t>Međutim, iako je u praksi nebezbedan pristup, za edukativne svrhe je odličan jer je </a:t>
            </a:r>
            <a:r>
              <a:rPr lang="sr-Latn-RS" u="sng" dirty="0"/>
              <a:t>mnogo</a:t>
            </a:r>
            <a:r>
              <a:rPr lang="sr-Latn-RS" dirty="0"/>
              <a:t> jednostavniji za razumevanje, a ilustruje principe koje i ostali vidovi autentikacije koriste</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18</a:t>
            </a:fld>
            <a:endParaRPr lang="en-US"/>
          </a:p>
        </p:txBody>
      </p:sp>
    </p:spTree>
    <p:extLst>
      <p:ext uri="{BB962C8B-B14F-4D97-AF65-F5344CB8AC3E}">
        <p14:creationId xmlns:p14="http://schemas.microsoft.com/office/powerpoint/2010/main" val="219978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i="1" dirty="0"/>
              <a:t>Basic Auth</a:t>
            </a:r>
            <a:endParaRPr lang="en-US" i="1"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324598"/>
            <a:ext cx="8596668" cy="4716766"/>
          </a:xfrm>
        </p:spPr>
        <p:txBody>
          <a:bodyPr>
            <a:normAutofit/>
          </a:bodyPr>
          <a:lstStyle/>
          <a:p>
            <a:r>
              <a:rPr lang="sr-Latn-RS" dirty="0"/>
              <a:t>Poslednja specifičnost </a:t>
            </a:r>
            <a:r>
              <a:rPr lang="sr-Latn-RS" i="1" dirty="0"/>
              <a:t>Basic Auth</a:t>
            </a:r>
            <a:r>
              <a:rPr lang="sr-Latn-RS" dirty="0"/>
              <a:t>-a je da se još dodatno, kombinacija </a:t>
            </a:r>
            <a:r>
              <a:rPr lang="sr-Latn-RS" i="1" dirty="0"/>
              <a:t>username:password</a:t>
            </a:r>
            <a:r>
              <a:rPr lang="sr-Latn-RS" dirty="0"/>
              <a:t> enkoduje u </a:t>
            </a:r>
            <a:r>
              <a:rPr lang="sr-Latn-RS" i="1" dirty="0"/>
              <a:t>Base64</a:t>
            </a:r>
            <a:r>
              <a:rPr lang="sr-Latn-RS" dirty="0"/>
              <a:t> format</a:t>
            </a:r>
          </a:p>
          <a:p>
            <a:r>
              <a:rPr lang="sr-Latn-RS" dirty="0"/>
              <a:t>Enkodovanje nije isto što enkripcija (koja omogućuje tajnost podataka), ali takođe prevrće podatke koji mogu da deluju nerazumljivim</a:t>
            </a:r>
          </a:p>
          <a:p>
            <a:r>
              <a:rPr lang="sr-Latn-RS" dirty="0"/>
              <a:t>Ipak, algoritam koji obavlja enkodovanje je globalno poznat, pa svi mogu da dekoduju podatke (što praktično radi inverzno vrtenje podataka), čime dobijaju inicijalne – nema tajnosti</a:t>
            </a:r>
          </a:p>
          <a:p>
            <a:r>
              <a:rPr lang="sr-Latn-RS" dirty="0"/>
              <a:t>To je kao da u igri „Gluvih telefona na glas“ se svi dogovore da podatke isprevrnu na odgovarajući način, pa praktično, iako su isprevrtani, svako može da ih vrati nazad u inicijalni oblik i zapravo vidi lozinku</a:t>
            </a:r>
          </a:p>
          <a:p>
            <a:r>
              <a:rPr lang="sr-Latn-RS" dirty="0"/>
              <a:t>Ovo se ne radi u svrhe tajnosti, već, recimo, radi lakšeg transporta</a:t>
            </a:r>
          </a:p>
          <a:p>
            <a:r>
              <a:rPr lang="sr-Latn-RS" dirty="0"/>
              <a:t>Samo po sebi, enkodovanje u </a:t>
            </a:r>
            <a:r>
              <a:rPr lang="sr-Latn-RS" i="1" dirty="0"/>
              <a:t>Base64</a:t>
            </a:r>
            <a:r>
              <a:rPr lang="sr-Latn-RS" dirty="0"/>
              <a:t> format i dekodovanje iz </a:t>
            </a:r>
            <a:r>
              <a:rPr lang="sr-Latn-RS" i="1" dirty="0"/>
              <a:t>Base64</a:t>
            </a:r>
            <a:r>
              <a:rPr lang="sr-Latn-RS" dirty="0"/>
              <a:t> formata radi sa stringovima, tako da i inicijalan, i enkodovan format (a takođe i dekodovan – što je zapravo inicijalan) predstavljaju stringove</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19</a:t>
            </a:fld>
            <a:endParaRPr lang="en-US"/>
          </a:p>
        </p:txBody>
      </p:sp>
    </p:spTree>
    <p:extLst>
      <p:ext uri="{BB962C8B-B14F-4D97-AF65-F5344CB8AC3E}">
        <p14:creationId xmlns:p14="http://schemas.microsoft.com/office/powerpoint/2010/main" val="82170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23544"/>
          </a:xfrm>
        </p:spPr>
        <p:txBody>
          <a:bodyPr/>
          <a:lstStyle/>
          <a:p>
            <a:r>
              <a:rPr lang="sr-Latn-RS" dirty="0"/>
              <a:t>Propratni primer</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565031"/>
            <a:ext cx="8596668" cy="4476332"/>
          </a:xfrm>
        </p:spPr>
        <p:txBody>
          <a:bodyPr>
            <a:normAutofit/>
          </a:bodyPr>
          <a:lstStyle/>
          <a:p>
            <a:r>
              <a:rPr lang="sr-Latn-RS" dirty="0"/>
              <a:t>U ovoj prezentaciji postoje propratni primeri </a:t>
            </a:r>
            <a:r>
              <a:rPr lang="sr-Latn-RS" i="1" dirty="0"/>
              <a:t>StarwoodFrontend</a:t>
            </a:r>
            <a:r>
              <a:rPr lang="sr-Latn-RS" dirty="0"/>
              <a:t> i </a:t>
            </a:r>
            <a:r>
              <a:rPr lang="sr-Latn-RS" i="1" dirty="0"/>
              <a:t>StarwoodBackend</a:t>
            </a:r>
            <a:endParaRPr lang="sr-Latn-RS" dirty="0"/>
          </a:p>
          <a:p>
            <a:r>
              <a:rPr lang="sr-Latn-RS" dirty="0"/>
              <a:t>Zapravo, ovo predstavlja kopije propratnih primera iz prezentacije 11 i 12 respektivno, gde su još ubačene dodatne funkcionalnosti</a:t>
            </a:r>
          </a:p>
          <a:p>
            <a:r>
              <a:rPr lang="sr-Latn-RS" dirty="0"/>
              <a:t>Ukoliko pratite prezentacije sa Vašim projektima, u redu je da nastavite rad sa prethodno kreiranim </a:t>
            </a:r>
            <a:r>
              <a:rPr lang="sr-Latn-RS" i="1" dirty="0"/>
              <a:t>StarwoodFrontend</a:t>
            </a:r>
            <a:r>
              <a:rPr lang="sr-Latn-RS" dirty="0"/>
              <a:t> i </a:t>
            </a:r>
            <a:r>
              <a:rPr lang="sr-Latn-RS" i="1" dirty="0"/>
              <a:t>StarwoodBackend</a:t>
            </a:r>
            <a:r>
              <a:rPr lang="sr-Latn-RS" dirty="0"/>
              <a:t> projektima iz prezentacija 11 i 12, a možete ih i kopirati pa iz kopija nastaviti rad, kao što će biti odrađeno u ovoj prezentaciji (mada apsolutno nema potrebe)</a:t>
            </a:r>
          </a:p>
          <a:p>
            <a:r>
              <a:rPr lang="sr-Latn-RS" dirty="0"/>
              <a:t>Pokretanjem kopije </a:t>
            </a:r>
            <a:r>
              <a:rPr lang="sr-Latn-RS" i="1" dirty="0"/>
              <a:t>StarwoodBackend</a:t>
            </a:r>
            <a:r>
              <a:rPr lang="sr-Latn-RS" dirty="0"/>
              <a:t> projekta će inače serversku aplikaciju pokretati na istom </a:t>
            </a:r>
            <a:r>
              <a:rPr lang="sr-Latn-RS" i="1" dirty="0"/>
              <a:t>PORT</a:t>
            </a:r>
            <a:r>
              <a:rPr lang="sr-Latn-RS" dirty="0"/>
              <a:t>-u, pa će stoga i dalje čitav sistem, koji uključuje i </a:t>
            </a:r>
            <a:r>
              <a:rPr lang="sr-Latn-RS" i="1" dirty="0"/>
              <a:t>frontend</a:t>
            </a:r>
            <a:r>
              <a:rPr lang="sr-Latn-RS" dirty="0"/>
              <a:t> aplikaciju, bez problema raditi, a takođe će se povezivati na istu bazu, gde su sačuvani isti, prethodni podaci</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2</a:t>
            </a:fld>
            <a:endParaRPr lang="en-US"/>
          </a:p>
        </p:txBody>
      </p:sp>
    </p:spTree>
    <p:extLst>
      <p:ext uri="{BB962C8B-B14F-4D97-AF65-F5344CB8AC3E}">
        <p14:creationId xmlns:p14="http://schemas.microsoft.com/office/powerpoint/2010/main" val="389337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i="1" dirty="0"/>
              <a:t>Base64</a:t>
            </a:r>
            <a:r>
              <a:rPr lang="sr-Latn-RS" dirty="0"/>
              <a:t> format</a:t>
            </a:r>
            <a:endParaRPr lang="en-US" i="1"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427148"/>
            <a:ext cx="8596668" cy="4614215"/>
          </a:xfrm>
        </p:spPr>
        <p:txBody>
          <a:bodyPr>
            <a:normAutofit/>
          </a:bodyPr>
          <a:lstStyle/>
          <a:p>
            <a:r>
              <a:rPr lang="sr-Latn-RS" dirty="0"/>
              <a:t>Dakle, dodatno pre slanja, </a:t>
            </a:r>
            <a:r>
              <a:rPr lang="sr-Latn-RS" i="1" dirty="0"/>
              <a:t>frontend</a:t>
            </a:r>
            <a:r>
              <a:rPr lang="sr-Latn-RS" dirty="0"/>
              <a:t> aplikacija treba da string „</a:t>
            </a:r>
            <a:r>
              <a:rPr lang="sr-Latn-RS" i="1" dirty="0"/>
              <a:t>username:password</a:t>
            </a:r>
            <a:r>
              <a:rPr lang="sr-Latn-RS" dirty="0"/>
              <a:t>“ enkoduje u </a:t>
            </a:r>
            <a:r>
              <a:rPr lang="sr-Latn-RS" i="1" dirty="0"/>
              <a:t>Base64</a:t>
            </a:r>
            <a:r>
              <a:rPr lang="sr-Latn-RS" dirty="0"/>
              <a:t> format</a:t>
            </a:r>
          </a:p>
          <a:p>
            <a:r>
              <a:rPr lang="sr-Latn-RS" dirty="0"/>
              <a:t>Server kada njih primi, treba da dekoduje, čime će dobiti inicijalne podatke, tj. kombinaciju korisničkog imena i lozinke u formatu „</a:t>
            </a:r>
            <a:r>
              <a:rPr lang="sr-Latn-RS" i="1" dirty="0"/>
              <a:t>username:password</a:t>
            </a:r>
            <a:r>
              <a:rPr lang="sr-Latn-RS" dirty="0"/>
              <a:t>“</a:t>
            </a:r>
          </a:p>
          <a:p>
            <a:r>
              <a:rPr lang="sr-Latn-RS" dirty="0"/>
              <a:t>Srećom, velika većina tehnologija danas već daju na raspolaganju funkcije koje rade enkodovanje i dekodovanje stringova u i iz </a:t>
            </a:r>
            <a:r>
              <a:rPr lang="sr-Latn-RS" i="1" dirty="0"/>
              <a:t>Base64</a:t>
            </a:r>
            <a:r>
              <a:rPr lang="sr-Latn-RS" dirty="0"/>
              <a:t> formata, a po prirodi, to su funkcije koje primaju jedan argument, što je string, i takođe vraćaju string</a:t>
            </a:r>
          </a:p>
          <a:p>
            <a:r>
              <a:rPr lang="sr-Latn-RS" dirty="0"/>
              <a:t>Postoji internet stranica, odnosno sajt na kom je moguće ručno raditi enkodovanje i dekodovanje sa </a:t>
            </a:r>
            <a:r>
              <a:rPr lang="sr-Latn-RS" i="1" dirty="0"/>
              <a:t>Base64</a:t>
            </a:r>
            <a:r>
              <a:rPr lang="sr-Latn-RS" dirty="0"/>
              <a:t> formatom, na veoma jednostavan način</a:t>
            </a:r>
          </a:p>
          <a:p>
            <a:r>
              <a:rPr lang="sr-Latn-RS" dirty="0"/>
              <a:t>Dodatno, sajt je odličan za edukativne svrhe, kao alat pomoću kog je lako objasniti kako enkodovanje i dekodovanje funkcioniše</a:t>
            </a:r>
          </a:p>
          <a:p>
            <a:r>
              <a:rPr lang="sr-Latn-RS" dirty="0"/>
              <a:t>Link ka sajtu: </a:t>
            </a:r>
            <a:r>
              <a:rPr lang="en-US" dirty="0">
                <a:hlinkClick r:id="rId2"/>
              </a:rPr>
              <a:t>Base64 Encode and Decode - Online</a:t>
            </a:r>
            <a:endParaRPr lang="sr-Latn-RS" dirty="0"/>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20</a:t>
            </a:fld>
            <a:endParaRPr lang="en-US"/>
          </a:p>
        </p:txBody>
      </p:sp>
    </p:spTree>
    <p:extLst>
      <p:ext uri="{BB962C8B-B14F-4D97-AF65-F5344CB8AC3E}">
        <p14:creationId xmlns:p14="http://schemas.microsoft.com/office/powerpoint/2010/main" val="62346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BE01261-EDD6-6380-6941-BAE8FE3A31C4}"/>
              </a:ext>
            </a:extLst>
          </p:cNvPr>
          <p:cNvPicPr>
            <a:picLocks noChangeAspect="1"/>
          </p:cNvPicPr>
          <p:nvPr/>
        </p:nvPicPr>
        <p:blipFill rotWithShape="1">
          <a:blip r:embed="rId2"/>
          <a:srcRect t="3133" r="1" b="1577"/>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DDD1C9DC-2DD9-1C58-7517-4633AD8787BC}"/>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78E2ECBF-605A-9CF6-62DB-C3C2B9938EE1}"/>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DD78EEAC-2206-2D39-FF17-F88B4E092E88}"/>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21</a:t>
            </a:fld>
            <a:endParaRPr lang="en-US">
              <a:solidFill>
                <a:srgbClr val="FFFFFF"/>
              </a:solidFill>
            </a:endParaRPr>
          </a:p>
        </p:txBody>
      </p:sp>
    </p:spTree>
    <p:extLst>
      <p:ext uri="{BB962C8B-B14F-4D97-AF65-F5344CB8AC3E}">
        <p14:creationId xmlns:p14="http://schemas.microsoft.com/office/powerpoint/2010/main" val="2440117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i="1" dirty="0"/>
              <a:t>Base64</a:t>
            </a:r>
            <a:r>
              <a:rPr lang="sr-Latn-RS" dirty="0"/>
              <a:t> format</a:t>
            </a:r>
            <a:endParaRPr lang="en-US" i="1"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273324"/>
            <a:ext cx="8596668" cy="4810769"/>
          </a:xfrm>
        </p:spPr>
        <p:txBody>
          <a:bodyPr>
            <a:normAutofit/>
          </a:bodyPr>
          <a:lstStyle/>
          <a:p>
            <a:r>
              <a:rPr lang="sr-Latn-RS" dirty="0"/>
              <a:t>Dakle, na prošlom slajdu, dat je prikaz ekrana (engl. </a:t>
            </a:r>
            <a:r>
              <a:rPr lang="sr-Latn-RS" i="1" dirty="0"/>
              <a:t>screenshot</a:t>
            </a:r>
            <a:r>
              <a:rPr lang="sr-Latn-RS" dirty="0"/>
              <a:t>) na kom je otvorena </a:t>
            </a:r>
            <a:r>
              <a:rPr lang="sr-Latn-RS" i="1" dirty="0"/>
              <a:t>web</a:t>
            </a:r>
            <a:r>
              <a:rPr lang="sr-Latn-RS" dirty="0"/>
              <a:t> stranica za rad sa </a:t>
            </a:r>
            <a:r>
              <a:rPr lang="sr-Latn-RS" i="1" dirty="0"/>
              <a:t>Base64</a:t>
            </a:r>
            <a:r>
              <a:rPr lang="sr-Latn-RS" dirty="0"/>
              <a:t> formatom</a:t>
            </a:r>
          </a:p>
          <a:p>
            <a:r>
              <a:rPr lang="sr-Latn-RS" dirty="0"/>
              <a:t>Od interesa su 4 sekcije:</a:t>
            </a:r>
          </a:p>
          <a:p>
            <a:pPr marL="800100" lvl="1" indent="-342900">
              <a:buFont typeface="+mj-lt"/>
              <a:buAutoNum type="arabicPeriod"/>
            </a:pPr>
            <a:r>
              <a:rPr lang="sr-Latn-RS" dirty="0"/>
              <a:t>Sekcija * - nalazi se pri vrhu stranice, gde je moguće birati da li se radi enkodovanje ili dekodovanje</a:t>
            </a:r>
          </a:p>
          <a:p>
            <a:pPr marL="800100" lvl="1" indent="-342900">
              <a:buFont typeface="+mj-lt"/>
              <a:buAutoNum type="arabicPeriod"/>
            </a:pPr>
            <a:r>
              <a:rPr lang="sr-Latn-RS" dirty="0"/>
              <a:t>Sekcija A. – polje za unos teksta; ukoliko se vrši enkodovanje (iz sekcije *), to je format običnog teksta (npr. „</a:t>
            </a:r>
            <a:r>
              <a:rPr lang="sr-Latn-RS" i="1" dirty="0"/>
              <a:t>username:password</a:t>
            </a:r>
            <a:r>
              <a:rPr lang="sr-Latn-RS" dirty="0"/>
              <a:t>“), a ukoliko se vrši dekodovanje, tu treba staviti string (tekst) koji je prethodno dobijen enkodovanjem – praktično predstavlja parametar funkcija koje tehnologije daju</a:t>
            </a:r>
          </a:p>
          <a:p>
            <a:pPr marL="800100" lvl="1" indent="-342900">
              <a:buFont typeface="+mj-lt"/>
              <a:buAutoNum type="arabicPeriod"/>
            </a:pPr>
            <a:r>
              <a:rPr lang="sr-Latn-RS" dirty="0"/>
              <a:t>Sekcija B. – polje za ispis rezultata; ukoliko se vrši enkodovanje, ovde će biti ispisan string, odnosno tekst koji predstavlja </a:t>
            </a:r>
            <a:r>
              <a:rPr lang="sr-Latn-RS" u="sng" dirty="0"/>
              <a:t>iste</a:t>
            </a:r>
            <a:r>
              <a:rPr lang="sr-Latn-RS" dirty="0"/>
              <a:t> podatke iz sekcije A. ali u </a:t>
            </a:r>
            <a:r>
              <a:rPr lang="sr-Latn-RS" i="1" dirty="0"/>
              <a:t>Base64</a:t>
            </a:r>
            <a:r>
              <a:rPr lang="sr-Latn-RS" dirty="0"/>
              <a:t> formatu, a ukoliko se radi dekodovanje, ispisuje inicijalne podatke koji su bili ranije enkodovani a sada se nalaze u sekciji A. – praktično predstavlja povratnu vrednost funkcija koje tehnologije daju</a:t>
            </a:r>
          </a:p>
          <a:p>
            <a:pPr marL="800100" lvl="1" indent="-342900">
              <a:buFont typeface="+mj-lt"/>
              <a:buAutoNum type="arabicPeriod"/>
            </a:pPr>
            <a:r>
              <a:rPr lang="sr-Latn-RS" dirty="0"/>
              <a:t>Sekcija ** - </a:t>
            </a:r>
            <a:r>
              <a:rPr lang="sr-Latn-RS" i="1" dirty="0"/>
              <a:t>button</a:t>
            </a:r>
            <a:r>
              <a:rPr lang="sr-Latn-RS" dirty="0"/>
              <a:t> koji pokreće enkodovanje/dekodovanje teksta iz sekcije A. i rezultate stavlja u sekciju B.</a:t>
            </a:r>
          </a:p>
          <a:p>
            <a:endParaRPr lang="sr-Latn-RS" dirty="0"/>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22</a:t>
            </a:fld>
            <a:endParaRPr lang="en-US"/>
          </a:p>
        </p:txBody>
      </p:sp>
    </p:spTree>
    <p:extLst>
      <p:ext uri="{BB962C8B-B14F-4D97-AF65-F5344CB8AC3E}">
        <p14:creationId xmlns:p14="http://schemas.microsoft.com/office/powerpoint/2010/main" val="380120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12">
            <a:extLst>
              <a:ext uri="{FF2B5EF4-FFF2-40B4-BE49-F238E27FC236}">
                <a16:creationId xmlns:a16="http://schemas.microsoft.com/office/drawing/2014/main" id="{6CE6E43D-FC44-4F15-89C6-7C08E9BDC3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321115E6-3640-4179-A252-686A27B75B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8D2ABE-CDFA-4BEB-AF45-E43862265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A108FB8B-558B-4F9E-970F-72D2EE57F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481E92F1-5BD2-4422-B875-90578CEAA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9D9630F3-9488-4F58-9098-F6B8552BD6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A82B105D-E7A6-4F3A-AFDA-B9133F6BD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592262AB-546B-41A7-99DE-EC034F072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D878A1F7-F404-41A0-BD7C-9739499BD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076BF32-29FF-4C3A-B1AF-91A28EFD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0A4C29F3-B3A2-40B9-8670-ADA39B0C4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3"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text, application, chat or text message&#10;&#10;Description automatically generated">
            <a:extLst>
              <a:ext uri="{FF2B5EF4-FFF2-40B4-BE49-F238E27FC236}">
                <a16:creationId xmlns:a16="http://schemas.microsoft.com/office/drawing/2014/main" id="{1B990903-25C0-E306-DDFE-EF56CE0AE435}"/>
              </a:ext>
            </a:extLst>
          </p:cNvPr>
          <p:cNvPicPr>
            <a:picLocks noChangeAspect="1"/>
          </p:cNvPicPr>
          <p:nvPr/>
        </p:nvPicPr>
        <p:blipFill rotWithShape="1">
          <a:blip r:embed="rId2"/>
          <a:srcRect t="1639" r="1" b="3070"/>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524B11F1-5002-236E-2C8F-F463FE8133FB}"/>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4560B6F8-18CD-424B-7C98-6F238E7C004F}"/>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DEF1A641-BB8A-43C5-2989-08FF540CCC24}"/>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23</a:t>
            </a:fld>
            <a:endParaRPr lang="en-US">
              <a:solidFill>
                <a:srgbClr val="FFFFFF"/>
              </a:solidFill>
            </a:endParaRPr>
          </a:p>
        </p:txBody>
      </p:sp>
    </p:spTree>
    <p:extLst>
      <p:ext uri="{BB962C8B-B14F-4D97-AF65-F5344CB8AC3E}">
        <p14:creationId xmlns:p14="http://schemas.microsoft.com/office/powerpoint/2010/main" val="3588518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BD949CE-321C-6859-1413-76D6B8DD29D4}"/>
              </a:ext>
            </a:extLst>
          </p:cNvPr>
          <p:cNvPicPr>
            <a:picLocks noChangeAspect="1"/>
          </p:cNvPicPr>
          <p:nvPr/>
        </p:nvPicPr>
        <p:blipFill rotWithShape="1">
          <a:blip r:embed="rId2"/>
          <a:srcRect t="1875" r="1" b="2834"/>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14B04D22-6538-3888-EA24-6E8945A6260A}"/>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7A614C23-63B0-1C26-6600-EAE6D18A4782}"/>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A3D04F30-E004-DF6E-A5B5-B90BE7AF072C}"/>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24</a:t>
            </a:fld>
            <a:endParaRPr lang="en-US">
              <a:solidFill>
                <a:srgbClr val="FFFFFF"/>
              </a:solidFill>
            </a:endParaRPr>
          </a:p>
        </p:txBody>
      </p:sp>
    </p:spTree>
    <p:extLst>
      <p:ext uri="{BB962C8B-B14F-4D97-AF65-F5344CB8AC3E}">
        <p14:creationId xmlns:p14="http://schemas.microsoft.com/office/powerpoint/2010/main" val="3134190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i="1" dirty="0"/>
              <a:t>Base64</a:t>
            </a:r>
            <a:r>
              <a:rPr lang="sr-Latn-RS" dirty="0"/>
              <a:t> format</a:t>
            </a:r>
            <a:endParaRPr lang="en-US" i="1"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329179"/>
            <a:ext cx="8596668" cy="4754914"/>
          </a:xfrm>
        </p:spPr>
        <p:txBody>
          <a:bodyPr>
            <a:normAutofit/>
          </a:bodyPr>
          <a:lstStyle/>
          <a:p>
            <a:r>
              <a:rPr lang="sr-Latn-RS" dirty="0"/>
              <a:t>Ovo je dakle ono što klijent treba da uradi</a:t>
            </a:r>
          </a:p>
          <a:p>
            <a:r>
              <a:rPr lang="sr-Latn-RS" dirty="0"/>
              <a:t>Sada, da izimitiramo šta server treba da odradi, možemo kopirati enkodovanu verziju (iz sekcije B.), zatim preći na režim dekodovanja (sekcija *), potom u kopiran tekst uneti u sekciju A., a zatim izvršiti dekodovanje (klikom na **)</a:t>
            </a:r>
          </a:p>
          <a:p>
            <a:r>
              <a:rPr lang="sr-Latn-RS" dirty="0"/>
              <a:t>Nakon dekodovanja, dobićemo inicijalne podatke, tj.</a:t>
            </a:r>
            <a:br>
              <a:rPr lang="sr-Latn-RS" dirty="0"/>
            </a:br>
            <a:r>
              <a:rPr lang="sr-Latn-RS" dirty="0"/>
              <a:t>„petar-petrovic:A1b2C3“ ispisane u sekciji B.</a:t>
            </a:r>
          </a:p>
          <a:p>
            <a:r>
              <a:rPr lang="sr-Latn-RS" dirty="0"/>
              <a:t>Inače, enkodovanje i dekodovanje može da se obavlja nad bilo kakvim stringovima, i ne koristi se samo za svrhe </a:t>
            </a:r>
            <a:r>
              <a:rPr lang="sr-Latn-RS" i="1" dirty="0"/>
              <a:t>Basic Auth</a:t>
            </a:r>
            <a:r>
              <a:rPr lang="sr-Latn-RS" dirty="0"/>
              <a:t>-a (tako da inicijalni string može biti bilo kakav tekst, ne mora biti kombinacija korisničkog imena i lozinke razdvojeni znakom </a:t>
            </a:r>
            <a:r>
              <a:rPr lang="en-US" dirty="0"/>
              <a:t>‘:’</a:t>
            </a:r>
            <a:r>
              <a:rPr lang="sr-Latn-RS" dirty="0"/>
              <a:t>)</a:t>
            </a:r>
          </a:p>
          <a:p>
            <a:r>
              <a:rPr lang="sr-Latn-RS" dirty="0"/>
              <a:t>Bitno je dakle razumeti da enkodovanje i dekodovanje rade inverznu funkcionalnost, tj. </a:t>
            </a:r>
            <a:r>
              <a:rPr lang="sr-Latn-RS" i="1" dirty="0"/>
              <a:t>data == decode(encode(data))</a:t>
            </a:r>
            <a:endParaRPr lang="sr-Latn-RS" dirty="0"/>
          </a:p>
          <a:p>
            <a:r>
              <a:rPr lang="sr-Latn-RS" dirty="0"/>
              <a:t>Slično funkcioniše i enkripcija/dekripcija, samo što još u recept dodaju tajnost, tako da ne može svako da uradi dekriptovanje!</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25</a:t>
            </a:fld>
            <a:endParaRPr lang="en-US"/>
          </a:p>
        </p:txBody>
      </p:sp>
    </p:spTree>
    <p:extLst>
      <p:ext uri="{BB962C8B-B14F-4D97-AF65-F5344CB8AC3E}">
        <p14:creationId xmlns:p14="http://schemas.microsoft.com/office/powerpoint/2010/main" val="173608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text, application&#10;&#10;Description automatically generated">
            <a:extLst>
              <a:ext uri="{FF2B5EF4-FFF2-40B4-BE49-F238E27FC236}">
                <a16:creationId xmlns:a16="http://schemas.microsoft.com/office/drawing/2014/main" id="{245D1F16-AD60-ED30-347C-78B240E0F62F}"/>
              </a:ext>
            </a:extLst>
          </p:cNvPr>
          <p:cNvPicPr>
            <a:picLocks noChangeAspect="1"/>
          </p:cNvPicPr>
          <p:nvPr/>
        </p:nvPicPr>
        <p:blipFill rotWithShape="1">
          <a:blip r:embed="rId2"/>
          <a:srcRect t="4709" r="1" b="1"/>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6F633BB3-7FBD-71E2-8214-031DD786B941}"/>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F6FF747A-6A73-28CC-E04A-274A51FF33D3}"/>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1BDAFC9E-55A1-14A9-FC32-224ABEE5CAB6}"/>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26</a:t>
            </a:fld>
            <a:endParaRPr lang="en-US">
              <a:solidFill>
                <a:srgbClr val="FFFFFF"/>
              </a:solidFill>
            </a:endParaRPr>
          </a:p>
        </p:txBody>
      </p:sp>
    </p:spTree>
    <p:extLst>
      <p:ext uri="{BB962C8B-B14F-4D97-AF65-F5344CB8AC3E}">
        <p14:creationId xmlns:p14="http://schemas.microsoft.com/office/powerpoint/2010/main" val="481134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9CA1EE8-CE64-7A8D-DE93-7174D45FE01B}"/>
              </a:ext>
            </a:extLst>
          </p:cNvPr>
          <p:cNvPicPr>
            <a:picLocks noChangeAspect="1"/>
          </p:cNvPicPr>
          <p:nvPr/>
        </p:nvPicPr>
        <p:blipFill rotWithShape="1">
          <a:blip r:embed="rId2"/>
          <a:srcRect t="4709" r="1" b="1"/>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48ED6F44-CEBB-8C0B-29F0-8F167EA04729}"/>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301942A3-DD4F-4ABD-A111-0C3CD3780A8C}"/>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BB7F5F05-6C0A-FADF-79BD-E6F68C8EC687}"/>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27</a:t>
            </a:fld>
            <a:endParaRPr lang="en-US">
              <a:solidFill>
                <a:srgbClr val="FFFFFF"/>
              </a:solidFill>
            </a:endParaRPr>
          </a:p>
        </p:txBody>
      </p:sp>
    </p:spTree>
    <p:extLst>
      <p:ext uri="{BB962C8B-B14F-4D97-AF65-F5344CB8AC3E}">
        <p14:creationId xmlns:p14="http://schemas.microsoft.com/office/powerpoint/2010/main" val="2064274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i="1" dirty="0"/>
              <a:t>Starwood</a:t>
            </a:r>
            <a:r>
              <a:rPr lang="sr-Latn-RS" dirty="0"/>
              <a:t> korisnički nalozi</a:t>
            </a:r>
            <a:endParaRPr lang="en-US" i="1"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283678"/>
            <a:ext cx="8596668" cy="4800416"/>
          </a:xfrm>
        </p:spPr>
        <p:txBody>
          <a:bodyPr>
            <a:normAutofit/>
          </a:bodyPr>
          <a:lstStyle/>
          <a:p>
            <a:r>
              <a:rPr lang="sr-Latn-RS" dirty="0"/>
              <a:t>Sada, možemo prethodno znanje da upotrebimo tako što ćemo u </a:t>
            </a:r>
            <a:r>
              <a:rPr lang="sr-Latn-RS" i="1" dirty="0"/>
              <a:t>Starwood</a:t>
            </a:r>
            <a:r>
              <a:rPr lang="sr-Latn-RS" dirty="0"/>
              <a:t> aplikaciji dodati korisničke naloge i implementirati autentikaciju</a:t>
            </a:r>
          </a:p>
          <a:p>
            <a:r>
              <a:rPr lang="sr-Latn-RS" dirty="0"/>
              <a:t>Izmene treba da ubacimo i na </a:t>
            </a:r>
            <a:r>
              <a:rPr lang="sr-Latn-RS" i="1" dirty="0"/>
              <a:t>frontend</a:t>
            </a:r>
            <a:r>
              <a:rPr lang="sr-Latn-RS" dirty="0"/>
              <a:t>-u i na </a:t>
            </a:r>
            <a:r>
              <a:rPr lang="sr-Latn-RS" i="1" dirty="0"/>
              <a:t>backend</a:t>
            </a:r>
            <a:r>
              <a:rPr lang="sr-Latn-RS" dirty="0"/>
              <a:t>-u</a:t>
            </a:r>
          </a:p>
          <a:p>
            <a:r>
              <a:rPr lang="sr-Latn-RS" dirty="0"/>
              <a:t>Recimo, aplikacija će sada imati 2 stranice: </a:t>
            </a:r>
            <a:r>
              <a:rPr lang="sr-Latn-RS" i="1" dirty="0"/>
              <a:t>home-page.html</a:t>
            </a:r>
            <a:r>
              <a:rPr lang="sr-Latn-RS" dirty="0"/>
              <a:t>, za koju će korisnik morati da bude ulogovan kako bi mogao da je koristi, na kojoj će se nalaziti prethodna naša aplikacija (dohvatanje najpopularnijeg filma, kao i </a:t>
            </a:r>
            <a:r>
              <a:rPr lang="sr-Latn-RS" i="1" dirty="0"/>
              <a:t>trending</a:t>
            </a:r>
            <a:r>
              <a:rPr lang="sr-Latn-RS" dirty="0"/>
              <a:t> liste), i gde ćemo mu ispisati „Zdravo </a:t>
            </a:r>
            <a:r>
              <a:rPr lang="en-US" dirty="0"/>
              <a:t>&lt;</a:t>
            </a:r>
            <a:r>
              <a:rPr lang="sr-Latn-RS" dirty="0"/>
              <a:t>korisničko-ime</a:t>
            </a:r>
            <a:r>
              <a:rPr lang="en-US" dirty="0"/>
              <a:t>&gt;</a:t>
            </a:r>
            <a:r>
              <a:rPr lang="sr-Latn-RS" dirty="0"/>
              <a:t>“, i dati opciju za </a:t>
            </a:r>
            <a:r>
              <a:rPr lang="sr-Latn-RS" i="1" dirty="0"/>
              <a:t>log out</a:t>
            </a:r>
            <a:endParaRPr lang="sr-Latn-RS" dirty="0"/>
          </a:p>
          <a:p>
            <a:r>
              <a:rPr lang="sr-Latn-RS" dirty="0"/>
              <a:t>Druga stranica će zapravo biti inicijalna koju korisnik otvara, </a:t>
            </a:r>
            <a:r>
              <a:rPr lang="sr-Latn-RS" i="1" dirty="0"/>
              <a:t>index.html</a:t>
            </a:r>
            <a:r>
              <a:rPr lang="sr-Latn-RS" dirty="0"/>
              <a:t>, gde će imati dva polja gde može da unese korisničko ime i lozinku, nakon čega će biti </a:t>
            </a:r>
            <a:r>
              <a:rPr lang="sr-Latn-RS" i="1" dirty="0"/>
              <a:t>button</a:t>
            </a:r>
            <a:r>
              <a:rPr lang="sr-Latn-RS" dirty="0"/>
              <a:t> za </a:t>
            </a:r>
            <a:r>
              <a:rPr lang="sr-Latn-RS" i="1" dirty="0"/>
              <a:t>log in</a:t>
            </a:r>
            <a:r>
              <a:rPr lang="sr-Latn-RS" dirty="0"/>
              <a:t>, a ispod toga će se nalaziti forma za popunjavanje ličnih podataka i </a:t>
            </a:r>
            <a:r>
              <a:rPr lang="sr-Latn-RS" i="1" dirty="0"/>
              <a:t>button Register</a:t>
            </a:r>
            <a:r>
              <a:rPr lang="sr-Latn-RS" dirty="0"/>
              <a:t>, pomoću čega se može registrovati na sistem, tj. otvoriti nov nalog</a:t>
            </a:r>
          </a:p>
          <a:p>
            <a:r>
              <a:rPr lang="sr-Latn-RS" dirty="0"/>
              <a:t>Klikom na </a:t>
            </a:r>
            <a:r>
              <a:rPr lang="sr-Latn-RS" i="1" dirty="0"/>
              <a:t>log in</a:t>
            </a:r>
            <a:r>
              <a:rPr lang="sr-Latn-RS" dirty="0"/>
              <a:t> button, potrebno je korisniku ispisati poruku ukoliko kredencijali nisu validni, ili u suprotnom preusmeriti ga na </a:t>
            </a:r>
            <a:r>
              <a:rPr lang="sr-Latn-RS" i="1" dirty="0"/>
              <a:t>home-page.html</a:t>
            </a:r>
            <a:endParaRPr lang="sr-Latn-RS" dirty="0"/>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28</a:t>
            </a:fld>
            <a:endParaRPr lang="en-US"/>
          </a:p>
        </p:txBody>
      </p:sp>
    </p:spTree>
    <p:extLst>
      <p:ext uri="{BB962C8B-B14F-4D97-AF65-F5344CB8AC3E}">
        <p14:creationId xmlns:p14="http://schemas.microsoft.com/office/powerpoint/2010/main" val="162790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i="1" dirty="0"/>
              <a:t>Starwood</a:t>
            </a:r>
            <a:r>
              <a:rPr lang="sr-Latn-RS" dirty="0"/>
              <a:t> korisnički nalozi</a:t>
            </a:r>
            <a:endParaRPr lang="en-US" i="1"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450731"/>
            <a:ext cx="8596668" cy="4633361"/>
          </a:xfrm>
        </p:spPr>
        <p:txBody>
          <a:bodyPr>
            <a:normAutofit/>
          </a:bodyPr>
          <a:lstStyle/>
          <a:p>
            <a:r>
              <a:rPr lang="sr-Latn-RS" dirty="0"/>
              <a:t>Što se </a:t>
            </a:r>
            <a:r>
              <a:rPr lang="sr-Latn-RS" i="1" dirty="0"/>
              <a:t>backend</a:t>
            </a:r>
            <a:r>
              <a:rPr lang="sr-Latn-RS" dirty="0"/>
              <a:t> dela tiče, potrebno je da uradimo nekoliko stvari:</a:t>
            </a:r>
          </a:p>
          <a:p>
            <a:pPr lvl="1">
              <a:buFont typeface="Arial" panose="020B0604020202020204" pitchFamily="34" charset="0"/>
              <a:buChar char="•"/>
            </a:pPr>
            <a:r>
              <a:rPr lang="sr-Latn-RS" dirty="0"/>
              <a:t>Kopiramo kontroler V5, i nazovemo ga V6, u kom ćemo akcije dodatno zaštititi autentikacijom</a:t>
            </a:r>
          </a:p>
          <a:p>
            <a:pPr lvl="1">
              <a:buFont typeface="Arial" panose="020B0604020202020204" pitchFamily="34" charset="0"/>
              <a:buChar char="•"/>
            </a:pPr>
            <a:r>
              <a:rPr lang="sr-Latn-RS" dirty="0"/>
              <a:t>Kreiramo </a:t>
            </a:r>
            <a:r>
              <a:rPr lang="sr-Latn-RS" i="1" dirty="0"/>
              <a:t>AccountController</a:t>
            </a:r>
            <a:r>
              <a:rPr lang="sr-Latn-RS" dirty="0"/>
              <a:t>, koji će imati dva </a:t>
            </a:r>
            <a:r>
              <a:rPr lang="sr-Latn-RS" i="1" dirty="0"/>
              <a:t>endpoint</a:t>
            </a:r>
            <a:r>
              <a:rPr lang="sr-Latn-RS" dirty="0"/>
              <a:t>-a i jednu pomoćnu uslužnu funkciju; jedan </a:t>
            </a:r>
            <a:r>
              <a:rPr lang="sr-Latn-RS" i="1" dirty="0"/>
              <a:t>endpoint</a:t>
            </a:r>
            <a:r>
              <a:rPr lang="sr-Latn-RS" dirty="0"/>
              <a:t> je za registraciju, a drugi za inicijalnu proveru kredencijala; pomoćna funkcija treba da iz zahteva izvadi same kredencijale koji su poslati, i validira poređenjem podataka unutar same baze (ovu funkciju će praktično V6 kontroler takođe pozivati)</a:t>
            </a:r>
          </a:p>
          <a:p>
            <a:pPr lvl="1">
              <a:buFont typeface="Arial" panose="020B0604020202020204" pitchFamily="34" charset="0"/>
              <a:buChar char="•"/>
            </a:pPr>
            <a:r>
              <a:rPr lang="sr-Latn-RS" dirty="0"/>
              <a:t>Pre svega, potrebno je da ubacimo novu model klasu gde će se čuvati podaci samih korisnika – </a:t>
            </a:r>
            <a:r>
              <a:rPr lang="sr-Latn-RS" i="1" dirty="0"/>
              <a:t>User</a:t>
            </a:r>
            <a:r>
              <a:rPr lang="sr-Latn-RS" dirty="0"/>
              <a:t> model (zbog promene u modelu, neophodno će biti da staru bazu obrišemo!)</a:t>
            </a:r>
          </a:p>
          <a:p>
            <a:r>
              <a:rPr lang="sr-Latn-RS" dirty="0"/>
              <a:t>Na </a:t>
            </a:r>
            <a:r>
              <a:rPr lang="sr-Latn-RS" i="1" dirty="0"/>
              <a:t>frontend</a:t>
            </a:r>
            <a:r>
              <a:rPr lang="sr-Latn-RS" dirty="0"/>
              <a:t>-u, recimo, ako korisnik pristupi ručno </a:t>
            </a:r>
            <a:r>
              <a:rPr lang="sr-Latn-RS" i="1" dirty="0"/>
              <a:t>home-page.html</a:t>
            </a:r>
            <a:r>
              <a:rPr lang="sr-Latn-RS" dirty="0"/>
              <a:t> stranici, prilikom slanja zahteva koji će rezultovati u neuspehu u autentikaciji, korisnik ili možemo prikazati adekvatnu poruku greške („Niste ulogovani.“), ili ga preusmeriti nazad na </a:t>
            </a:r>
            <a:r>
              <a:rPr lang="sr-Latn-RS" i="1" dirty="0"/>
              <a:t>index.html</a:t>
            </a:r>
            <a:r>
              <a:rPr lang="sr-Latn-RS" dirty="0"/>
              <a:t> (ili nešto treće šta programer osmisli)</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29</a:t>
            </a:fld>
            <a:endParaRPr lang="en-US"/>
          </a:p>
        </p:txBody>
      </p:sp>
    </p:spTree>
    <p:extLst>
      <p:ext uri="{BB962C8B-B14F-4D97-AF65-F5344CB8AC3E}">
        <p14:creationId xmlns:p14="http://schemas.microsoft.com/office/powerpoint/2010/main" val="428312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dirty="0"/>
              <a:t>Korisnički nalozi (engl. </a:t>
            </a:r>
            <a:r>
              <a:rPr lang="sr-Latn-RS" i="1" dirty="0"/>
              <a:t>Accounts</a:t>
            </a:r>
            <a:r>
              <a:rPr lang="sr-Latn-RS" dirty="0"/>
              <a:t>)</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504060"/>
            <a:ext cx="8596668" cy="4537303"/>
          </a:xfrm>
        </p:spPr>
        <p:txBody>
          <a:bodyPr/>
          <a:lstStyle/>
          <a:p>
            <a:r>
              <a:rPr lang="sr-Latn-RS" dirty="0"/>
              <a:t>Često aplikacije, posebno </a:t>
            </a:r>
            <a:r>
              <a:rPr lang="sr-Latn-RS" i="1" dirty="0"/>
              <a:t>web</a:t>
            </a:r>
            <a:r>
              <a:rPr lang="sr-Latn-RS" dirty="0"/>
              <a:t> aplikacije, implementiraju korisničke naloge, tako da svaki korisnik vidi aplikaciju iz posebne perspektive</a:t>
            </a:r>
          </a:p>
          <a:p>
            <a:r>
              <a:rPr lang="sr-Latn-RS" dirty="0"/>
              <a:t>Recimo, da korisnik pristupi </a:t>
            </a:r>
            <a:r>
              <a:rPr lang="sr-Latn-RS" i="1" dirty="0"/>
              <a:t>facebook</a:t>
            </a:r>
            <a:r>
              <a:rPr lang="sr-Latn-RS" dirty="0"/>
              <a:t> aplikaciji, potrebno je da se na sistem registruje, nakon čega može da se uloguje sa kredencijalima koje je naveo tokom registracije, u kom trenutku će zapravo dobiti pristup glavnim delovima aplikacije, što zapravo uključuje pristup sopstvenom nalogu</a:t>
            </a:r>
          </a:p>
          <a:p>
            <a:r>
              <a:rPr lang="sr-Latn-RS" dirty="0"/>
              <a:t>Aplikacija se dalje za svakog korisnika ponaša barem </a:t>
            </a:r>
            <a:r>
              <a:rPr lang="sr-Latn-RS" u="sng" dirty="0"/>
              <a:t>nešto</a:t>
            </a:r>
            <a:r>
              <a:rPr lang="sr-Latn-RS" dirty="0"/>
              <a:t> drugačije, iscrtavajući različite podatke za različite korisnike – npr. na </a:t>
            </a:r>
            <a:r>
              <a:rPr lang="sr-Latn-RS" i="1" dirty="0"/>
              <a:t>facebook</a:t>
            </a:r>
            <a:r>
              <a:rPr lang="sr-Latn-RS" dirty="0"/>
              <a:t> aplikaciji, sa desne strane biće izlistani samo korisnici koji su prijatelji trenutno ulogovanom korisniku</a:t>
            </a:r>
          </a:p>
          <a:p>
            <a:r>
              <a:rPr lang="sr-Latn-RS" dirty="0"/>
              <a:t>Naravno, moguće je izimitirati drugi nalog koji je skoro identičan nekom postojećem, ali, to se obično oslikava samo u vizuelnom ishodu </a:t>
            </a:r>
            <a:r>
              <a:rPr lang="sr-Latn-RS" i="1" dirty="0"/>
              <a:t>frontend</a:t>
            </a:r>
            <a:r>
              <a:rPr lang="sr-Latn-RS" dirty="0"/>
              <a:t> aplikacije, dok pozadini, uvek u sistemu postoji neki vid distinkcije (različitosti) – pogotovo na </a:t>
            </a:r>
            <a:r>
              <a:rPr lang="sr-Latn-RS" i="1" dirty="0"/>
              <a:t>backend</a:t>
            </a:r>
            <a:r>
              <a:rPr lang="sr-Latn-RS" dirty="0"/>
              <a:t> delu (npr. </a:t>
            </a:r>
            <a:r>
              <a:rPr lang="sr-Latn-RS" i="1" dirty="0"/>
              <a:t>Id</a:t>
            </a:r>
            <a:r>
              <a:rPr lang="sr-Latn-RS" dirty="0"/>
              <a:t> korisnika)</a:t>
            </a:r>
            <a:endParaRPr lang="en-US" dirty="0"/>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3</a:t>
            </a:fld>
            <a:endParaRPr lang="en-US"/>
          </a:p>
        </p:txBody>
      </p:sp>
    </p:spTree>
    <p:extLst>
      <p:ext uri="{BB962C8B-B14F-4D97-AF65-F5344CB8AC3E}">
        <p14:creationId xmlns:p14="http://schemas.microsoft.com/office/powerpoint/2010/main" val="61925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i="1" dirty="0"/>
              <a:t>Starwood</a:t>
            </a:r>
            <a:r>
              <a:rPr lang="sr-Latn-RS" dirty="0"/>
              <a:t> korisnički nalozi</a:t>
            </a:r>
            <a:endParaRPr lang="en-US" i="1"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414021"/>
            <a:ext cx="8596668" cy="4670071"/>
          </a:xfrm>
        </p:spPr>
        <p:txBody>
          <a:bodyPr>
            <a:normAutofit/>
          </a:bodyPr>
          <a:lstStyle/>
          <a:p>
            <a:r>
              <a:rPr lang="sr-Latn-RS" dirty="0"/>
              <a:t>Počećemo od </a:t>
            </a:r>
            <a:r>
              <a:rPr lang="sr-Latn-RS" i="1" dirty="0"/>
              <a:t>backend</a:t>
            </a:r>
            <a:r>
              <a:rPr lang="sr-Latn-RS" dirty="0"/>
              <a:t> promena, gde ćemo prvenstveno da napravimo nov model </a:t>
            </a:r>
            <a:r>
              <a:rPr lang="sr-Latn-RS" i="1" dirty="0"/>
              <a:t>User</a:t>
            </a:r>
            <a:r>
              <a:rPr lang="sr-Latn-RS" dirty="0"/>
              <a:t>, koji će recimo za podatke morati da unese korisničko ime, lozinku, ime i prezime (pa ćemo to i čuvati)</a:t>
            </a:r>
            <a:r>
              <a:rPr lang="en-US" dirty="0"/>
              <a:t> – </a:t>
            </a:r>
            <a:r>
              <a:rPr lang="sr-Latn-RS" dirty="0"/>
              <a:t>obavezno, </a:t>
            </a:r>
            <a:r>
              <a:rPr lang="sr-Latn-RS" i="1" dirty="0"/>
              <a:t>username</a:t>
            </a:r>
            <a:r>
              <a:rPr lang="sr-Latn-RS" dirty="0"/>
              <a:t> polje mora da bude proglašeno kao </a:t>
            </a:r>
            <a:r>
              <a:rPr lang="sr-Latn-RS" i="1" dirty="0"/>
              <a:t>Unique</a:t>
            </a:r>
            <a:endParaRPr lang="en-US" dirty="0"/>
          </a:p>
          <a:p>
            <a:r>
              <a:rPr lang="sr-Latn-RS" dirty="0"/>
              <a:t>Potrebno je onda u </a:t>
            </a:r>
            <a:r>
              <a:rPr lang="sr-Latn-RS" i="1" dirty="0"/>
              <a:t>AppDbContext</a:t>
            </a:r>
            <a:r>
              <a:rPr lang="sr-Latn-RS" dirty="0"/>
              <a:t> klasi dodati još i skup za novu klasu!</a:t>
            </a:r>
          </a:p>
          <a:p>
            <a:r>
              <a:rPr lang="sr-Latn-RS" dirty="0"/>
              <a:t>Što se inicijalnih podataka tiče, ne moramo praviti inicijalne korisnike unutar </a:t>
            </a:r>
            <a:r>
              <a:rPr lang="sr-Latn-RS" i="1" dirty="0"/>
              <a:t>InsertInitialMockData()</a:t>
            </a:r>
            <a:r>
              <a:rPr lang="sr-Latn-RS" dirty="0"/>
              <a:t>, jer vrlo jednostavno kasnije možemo praviti nove korisnike kroz formu za registraciju</a:t>
            </a:r>
          </a:p>
          <a:p>
            <a:r>
              <a:rPr lang="sr-Latn-RS" dirty="0"/>
              <a:t>Zatim možemo kreirati </a:t>
            </a:r>
            <a:r>
              <a:rPr lang="sr-Latn-RS" i="1" dirty="0"/>
              <a:t>AccountController</a:t>
            </a:r>
            <a:r>
              <a:rPr lang="sr-Latn-RS" dirty="0"/>
              <a:t>, u kom ćemo imati prethodno opisane akcije i pomoćnu funkciju</a:t>
            </a:r>
          </a:p>
          <a:p>
            <a:r>
              <a:rPr lang="sr-Latn-RS" dirty="0"/>
              <a:t>Nakon toga, možemo kopirati V5 kontroler i preimenovati ga u V6, gde ćemo dodati još i proveru za autentikaciju</a:t>
            </a:r>
          </a:p>
          <a:p>
            <a:r>
              <a:rPr lang="sr-Latn-RS" dirty="0"/>
              <a:t>Ne zaboravite da obrišete </a:t>
            </a:r>
            <a:r>
              <a:rPr lang="sr-Latn-RS" i="1" dirty="0"/>
              <a:t>StarwoodDB</a:t>
            </a:r>
            <a:r>
              <a:rPr lang="sr-Latn-RS" dirty="0"/>
              <a:t> bazu, recimo, pomoću </a:t>
            </a:r>
            <a:r>
              <a:rPr lang="sr-Latn-RS" i="1" dirty="0"/>
              <a:t>SQL Server Object Explorer</a:t>
            </a:r>
            <a:r>
              <a:rPr lang="sr-Latn-RS" dirty="0"/>
              <a:t>-a, ili pomoću </a:t>
            </a:r>
            <a:r>
              <a:rPr lang="sr-Latn-RS" i="1" dirty="0"/>
              <a:t>SQL Server Management Studio</a:t>
            </a:r>
            <a:r>
              <a:rPr lang="sr-Latn-RS" dirty="0"/>
              <a:t>-a</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30</a:t>
            </a:fld>
            <a:endParaRPr lang="en-US"/>
          </a:p>
        </p:txBody>
      </p:sp>
    </p:spTree>
    <p:extLst>
      <p:ext uri="{BB962C8B-B14F-4D97-AF65-F5344CB8AC3E}">
        <p14:creationId xmlns:p14="http://schemas.microsoft.com/office/powerpoint/2010/main" val="366718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4" name="Straight Connector 7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Isosceles Triangle 7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Isosceles Triangle 8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5" name="Rectangle 8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8" name="Straight Connector 8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Isosceles Triangle 9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Isosceles Triangle 9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6" name="Isosceles Triangle 9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98" name="Rectangle 9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84F340A-CC77-C0E1-59DB-29AC3AA124E4}"/>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78A8D681-548D-9286-84E8-8E198A22A2A9}"/>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467C0BD8-D81C-8C49-945C-C963CE355BDF}"/>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AFCBB5B6-5428-13D1-4143-582ABBA5DFFE}"/>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31</a:t>
            </a:fld>
            <a:endParaRPr lang="en-US">
              <a:solidFill>
                <a:srgbClr val="FFFFFF"/>
              </a:solidFill>
            </a:endParaRPr>
          </a:p>
        </p:txBody>
      </p:sp>
    </p:spTree>
    <p:extLst>
      <p:ext uri="{BB962C8B-B14F-4D97-AF65-F5344CB8AC3E}">
        <p14:creationId xmlns:p14="http://schemas.microsoft.com/office/powerpoint/2010/main" val="4187262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DA559B6-0972-DA51-8AF1-7AD394CA7168}"/>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1A945118-06D4-3521-D00D-573606E1C513}"/>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A76BE4C2-869E-C002-6190-B2062FD89AF9}"/>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06A31587-240D-B798-5301-584D62B0EC93}"/>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32</a:t>
            </a:fld>
            <a:endParaRPr lang="en-US">
              <a:solidFill>
                <a:srgbClr val="FFFFFF"/>
              </a:solidFill>
            </a:endParaRPr>
          </a:p>
        </p:txBody>
      </p:sp>
    </p:spTree>
    <p:extLst>
      <p:ext uri="{BB962C8B-B14F-4D97-AF65-F5344CB8AC3E}">
        <p14:creationId xmlns:p14="http://schemas.microsoft.com/office/powerpoint/2010/main" val="1299643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en-US" dirty="0" err="1"/>
              <a:t>Registracija</a:t>
            </a:r>
            <a:endParaRPr lang="en-US"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556238"/>
            <a:ext cx="8596668" cy="4485125"/>
          </a:xfrm>
        </p:spPr>
        <p:txBody>
          <a:bodyPr/>
          <a:lstStyle/>
          <a:p>
            <a:r>
              <a:rPr lang="en-US" dirty="0" err="1"/>
              <a:t>Kada</a:t>
            </a:r>
            <a:r>
              <a:rPr lang="en-US" dirty="0"/>
              <a:t> se </a:t>
            </a:r>
            <a:r>
              <a:rPr lang="en-US" dirty="0" err="1"/>
              <a:t>kreira</a:t>
            </a:r>
            <a:r>
              <a:rPr lang="en-US" dirty="0"/>
              <a:t> </a:t>
            </a:r>
            <a:r>
              <a:rPr lang="en-US" i="1" dirty="0" err="1"/>
              <a:t>AccountController</a:t>
            </a:r>
            <a:r>
              <a:rPr lang="en-US" dirty="0"/>
              <a:t>, </a:t>
            </a:r>
            <a:r>
              <a:rPr lang="en-US" dirty="0" err="1"/>
              <a:t>mo</a:t>
            </a:r>
            <a:r>
              <a:rPr lang="sr-Latn-RS" dirty="0"/>
              <a:t>žemo prvo implementirati </a:t>
            </a:r>
            <a:r>
              <a:rPr lang="sr-Latn-RS" i="1" dirty="0"/>
              <a:t>register</a:t>
            </a:r>
            <a:r>
              <a:rPr lang="sr-Latn-RS" dirty="0"/>
              <a:t> endpoint za registraciju novog korisnika</a:t>
            </a:r>
          </a:p>
          <a:p>
            <a:r>
              <a:rPr lang="sr-Latn-RS" dirty="0"/>
              <a:t>Recimo, klijentska aplikacija može kroz </a:t>
            </a:r>
            <a:r>
              <a:rPr lang="sr-Latn-RS" i="1" dirty="0"/>
              <a:t>QSP</a:t>
            </a:r>
            <a:r>
              <a:rPr lang="sr-Latn-RS" dirty="0"/>
              <a:t> da šalje 4 podatka koja su neophodna za registraciju (mada, pravilnije bi bilo korišćenje </a:t>
            </a:r>
            <a:r>
              <a:rPr lang="sr-Latn-RS" i="1" dirty="0"/>
              <a:t>FormBody</a:t>
            </a:r>
            <a:r>
              <a:rPr lang="sr-Latn-RS" dirty="0"/>
              <a:t> gde se podaci šalju u telu zahteva, a ne kroz </a:t>
            </a:r>
            <a:r>
              <a:rPr lang="sr-Latn-RS" i="1" dirty="0"/>
              <a:t>URL</a:t>
            </a:r>
            <a:r>
              <a:rPr lang="sr-Latn-RS" dirty="0"/>
              <a:t>)</a:t>
            </a:r>
          </a:p>
          <a:p>
            <a:r>
              <a:rPr lang="sr-Latn-RS" dirty="0"/>
              <a:t>Pravilnije je da ovo ne bude </a:t>
            </a:r>
            <a:r>
              <a:rPr lang="sr-Latn-RS" i="1" dirty="0"/>
              <a:t>GET</a:t>
            </a:r>
            <a:r>
              <a:rPr lang="sr-Latn-RS" dirty="0"/>
              <a:t> metoda već </a:t>
            </a:r>
            <a:r>
              <a:rPr lang="sr-Latn-RS" i="1" dirty="0"/>
              <a:t>POST</a:t>
            </a:r>
            <a:r>
              <a:rPr lang="sr-Latn-RS" dirty="0"/>
              <a:t>, pa ćemo je tako i implementirati (mada, još pravilnije bi bilo da je </a:t>
            </a:r>
            <a:r>
              <a:rPr lang="sr-Latn-RS" i="1" dirty="0"/>
              <a:t>PUT</a:t>
            </a:r>
            <a:r>
              <a:rPr lang="sr-Latn-RS" dirty="0"/>
              <a:t>)</a:t>
            </a:r>
          </a:p>
          <a:p>
            <a:r>
              <a:rPr lang="sr-Latn-RS" dirty="0"/>
              <a:t>Sam </a:t>
            </a:r>
            <a:r>
              <a:rPr lang="sr-Latn-RS" i="1" dirty="0"/>
              <a:t>endpoint</a:t>
            </a:r>
            <a:r>
              <a:rPr lang="sr-Latn-RS" dirty="0"/>
              <a:t> treba da radi nekoliko stvari: prvenstveno, da proveri da li su svi podaci zaista uneti (nisu </a:t>
            </a:r>
            <a:r>
              <a:rPr lang="sr-Latn-RS" i="1" dirty="0"/>
              <a:t>null</a:t>
            </a:r>
            <a:r>
              <a:rPr lang="sr-Latn-RS" dirty="0"/>
              <a:t>), i eventualno proveri da nisu prazni stringovi – ukoliko bar jedan jeste, treba prekinuti dalje izvršavanje i vratiti klijentskoj aplikaciji neku grešku</a:t>
            </a:r>
          </a:p>
          <a:p>
            <a:r>
              <a:rPr lang="sr-Latn-RS" dirty="0"/>
              <a:t>Zatim, treba pretražiti bazu da li možda korisnik sa datim korisničkim imenom već postoji – ako postoji, takođe treba vratiti grešku</a:t>
            </a:r>
            <a:endParaRPr lang="en-US" dirty="0"/>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33</a:t>
            </a:fld>
            <a:endParaRPr lang="en-US"/>
          </a:p>
        </p:txBody>
      </p:sp>
    </p:spTree>
    <p:extLst>
      <p:ext uri="{BB962C8B-B14F-4D97-AF65-F5344CB8AC3E}">
        <p14:creationId xmlns:p14="http://schemas.microsoft.com/office/powerpoint/2010/main" val="338242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en-US" dirty="0" err="1"/>
              <a:t>Registracija</a:t>
            </a:r>
            <a:endParaRPr lang="en-US"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556238"/>
            <a:ext cx="8596668" cy="4485125"/>
          </a:xfrm>
        </p:spPr>
        <p:txBody>
          <a:bodyPr/>
          <a:lstStyle/>
          <a:p>
            <a:r>
              <a:rPr lang="sr-Latn-RS" dirty="0"/>
              <a:t>Ukoliko prethodne provere prođu, možemo kreirati nov objekat tipa </a:t>
            </a:r>
            <a:r>
              <a:rPr lang="sr-Latn-RS" i="1" dirty="0"/>
              <a:t>User</a:t>
            </a:r>
            <a:r>
              <a:rPr lang="sr-Latn-RS" dirty="0"/>
              <a:t>, dodati ga unutar skupa </a:t>
            </a:r>
            <a:r>
              <a:rPr lang="sr-Latn-RS" i="1" dirty="0"/>
              <a:t>Users</a:t>
            </a:r>
            <a:r>
              <a:rPr lang="sr-Latn-RS" dirty="0"/>
              <a:t> u </a:t>
            </a:r>
            <a:r>
              <a:rPr lang="sr-Latn-RS" i="1" dirty="0"/>
              <a:t>AppDbContext</a:t>
            </a:r>
            <a:r>
              <a:rPr lang="sr-Latn-RS" dirty="0"/>
              <a:t>, a potom sačuvati promene nad bazom</a:t>
            </a:r>
          </a:p>
          <a:p>
            <a:r>
              <a:rPr lang="sr-Latn-RS" dirty="0"/>
              <a:t>Treba napomenuti da ovo nije najbezbedniji način čuvanja lozinki unutar baza podataka – bezbednije bi bilo upotrebiti </a:t>
            </a:r>
            <a:r>
              <a:rPr lang="sr-Latn-RS" i="1" dirty="0"/>
              <a:t>SHA</a:t>
            </a:r>
            <a:r>
              <a:rPr lang="sr-Latn-RS" dirty="0"/>
              <a:t> algoritam heširanja, pa takav string sačuvati; ranije se koristio </a:t>
            </a:r>
            <a:r>
              <a:rPr lang="sr-Latn-RS" i="1" dirty="0"/>
              <a:t>MD5</a:t>
            </a:r>
            <a:r>
              <a:rPr lang="sr-Latn-RS" dirty="0"/>
              <a:t> algoritam, koji je danas nebezbedan – čak i neke varijante </a:t>
            </a:r>
            <a:r>
              <a:rPr lang="sr-Latn-RS" i="1" dirty="0"/>
              <a:t>SHA</a:t>
            </a:r>
            <a:r>
              <a:rPr lang="sr-Latn-RS" dirty="0"/>
              <a:t> su nebezbedne, npr. treba koristiti </a:t>
            </a:r>
            <a:r>
              <a:rPr lang="sr-Latn-RS" i="1" dirty="0"/>
              <a:t>SHA512</a:t>
            </a:r>
          </a:p>
          <a:p>
            <a:r>
              <a:rPr lang="sr-Latn-RS" dirty="0"/>
              <a:t>Ako se koristi algoritam heširanja, onda je i pri autentikaciji potrebno obaviti isti algoritam kada se iz zahteva izvuče lozinka, pre nego što se uporedi sa onim što je sačuvano u bazi, pa tek onda treba heševe porediti, pa ukoliko su isti, i lozinke su iste – iako je ovo bezbednije, nećemo raditi</a:t>
            </a:r>
          </a:p>
          <a:p>
            <a:r>
              <a:rPr lang="sr-Latn-RS" dirty="0"/>
              <a:t>Ovim je završena registracija; nakon toga, treba još klijentskoj aplikaciji vratiti odgovor da je sve u redu</a:t>
            </a:r>
            <a:endParaRPr lang="en-US" dirty="0"/>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34</a:t>
            </a:fld>
            <a:endParaRPr lang="en-US"/>
          </a:p>
        </p:txBody>
      </p:sp>
    </p:spTree>
    <p:extLst>
      <p:ext uri="{BB962C8B-B14F-4D97-AF65-F5344CB8AC3E}">
        <p14:creationId xmlns:p14="http://schemas.microsoft.com/office/powerpoint/2010/main" val="30287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sr-Latn-RS" dirty="0"/>
              <a:t>Odgovori prilikom r</a:t>
            </a:r>
            <a:r>
              <a:rPr lang="en-US" dirty="0" err="1"/>
              <a:t>egistracij</a:t>
            </a:r>
            <a:r>
              <a:rPr lang="sr-Latn-RS" dirty="0"/>
              <a:t>e</a:t>
            </a:r>
            <a:endParaRPr lang="en-US"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318846"/>
            <a:ext cx="8596668" cy="4722517"/>
          </a:xfrm>
        </p:spPr>
        <p:txBody>
          <a:bodyPr>
            <a:normAutofit/>
          </a:bodyPr>
          <a:lstStyle/>
          <a:p>
            <a:r>
              <a:rPr lang="sr-Latn-RS" dirty="0"/>
              <a:t>Tokom registracije, imali smo nekoliko različitih odgovora koje vraćamo klijentskoj aplikaciji: greška, ukoliko nisu dobro uneti podaci ili korisnik već postoji, ili ok, ako je registracija prošla uspešno</a:t>
            </a:r>
          </a:p>
          <a:p>
            <a:r>
              <a:rPr lang="sr-Latn-RS" dirty="0"/>
              <a:t>Možemo ovo da vraćamo kroz neki </a:t>
            </a:r>
            <a:r>
              <a:rPr lang="sr-Latn-RS" i="1" dirty="0"/>
              <a:t>JSON</a:t>
            </a:r>
            <a:r>
              <a:rPr lang="sr-Latn-RS" dirty="0"/>
              <a:t> u telu odgovora, mada, nema potrebe – </a:t>
            </a:r>
            <a:r>
              <a:rPr lang="sr-Latn-RS" i="1" dirty="0"/>
              <a:t>HTTP</a:t>
            </a:r>
            <a:r>
              <a:rPr lang="sr-Latn-RS" dirty="0"/>
              <a:t> definiše statusne kodove u odgovorima koji mogu da nose upravo jednostavne informacije o uspehu</a:t>
            </a:r>
          </a:p>
          <a:p>
            <a:r>
              <a:rPr lang="sr-Latn-RS" dirty="0"/>
              <a:t>Npr. </a:t>
            </a:r>
            <a:r>
              <a:rPr lang="sr-Latn-RS" i="1" dirty="0"/>
              <a:t>200</a:t>
            </a:r>
            <a:r>
              <a:rPr lang="sr-Latn-RS" dirty="0"/>
              <a:t> je „OK“ status, a za neuspeh u ovom slučaju možemo vraćati </a:t>
            </a:r>
            <a:r>
              <a:rPr lang="sr-Latn-RS" i="1" dirty="0"/>
              <a:t>400</a:t>
            </a:r>
            <a:r>
              <a:rPr lang="sr-Latn-RS" dirty="0"/>
              <a:t>, što je „BadRequest“ status</a:t>
            </a:r>
          </a:p>
          <a:p>
            <a:r>
              <a:rPr lang="sr-Latn-RS" dirty="0"/>
              <a:t>Ovo se vrlo jednostavno radi – povratni tip akcije se podesi da bude </a:t>
            </a:r>
            <a:r>
              <a:rPr lang="sr-Latn-RS" i="1" dirty="0"/>
              <a:t>IActionResult</a:t>
            </a:r>
            <a:r>
              <a:rPr lang="sr-Latn-RS" dirty="0"/>
              <a:t>, što predstavlja tip sa kojim </a:t>
            </a:r>
            <a:r>
              <a:rPr lang="sr-Latn-RS" i="1" dirty="0"/>
              <a:t>ASP.NET</a:t>
            </a:r>
            <a:r>
              <a:rPr lang="sr-Latn-RS" dirty="0"/>
              <a:t> zna na koji način da treba da vrati odgovor klijentu</a:t>
            </a:r>
          </a:p>
          <a:p>
            <a:r>
              <a:rPr lang="sr-Latn-RS" dirty="0"/>
              <a:t>U trenutku kada naiđemo na grešku, možemo jednostavno da pozovemo postojeću funkciju </a:t>
            </a:r>
            <a:r>
              <a:rPr lang="sr-Latn-RS" i="1" dirty="0"/>
              <a:t>BadRequest()</a:t>
            </a:r>
            <a:r>
              <a:rPr lang="sr-Latn-RS" dirty="0"/>
              <a:t> čiju povratnu vrednost direktno ponovo vraćamo iz naše </a:t>
            </a:r>
            <a:r>
              <a:rPr lang="sr-Latn-RS" i="1" dirty="0"/>
              <a:t>register</a:t>
            </a:r>
            <a:r>
              <a:rPr lang="sr-Latn-RS" dirty="0"/>
              <a:t> akcije, a ukoliko je sve ok, jednostavno pozovemo </a:t>
            </a:r>
            <a:r>
              <a:rPr lang="sr-Latn-RS" i="1" dirty="0"/>
              <a:t>OK()</a:t>
            </a:r>
            <a:r>
              <a:rPr lang="sr-Latn-RS" dirty="0"/>
              <a:t>, i takođe ono šta ova funkcija vrati, isto vratimo iz naše akcije</a:t>
            </a:r>
            <a:endParaRPr lang="en-US" dirty="0"/>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35</a:t>
            </a:fld>
            <a:endParaRPr lang="en-US"/>
          </a:p>
        </p:txBody>
      </p:sp>
    </p:spTree>
    <p:extLst>
      <p:ext uri="{BB962C8B-B14F-4D97-AF65-F5344CB8AC3E}">
        <p14:creationId xmlns:p14="http://schemas.microsoft.com/office/powerpoint/2010/main" val="225186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259531A5-0CD8-7C76-F20F-3220D42A1544}"/>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F24BF26F-ADF1-C1A5-F121-D2AEDEBD0AB9}"/>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C0A4B5D3-66B1-99C4-2EB7-5239FAEDE398}"/>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26240A9E-F51F-3CC0-A81D-4EEA480AC041}"/>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36</a:t>
            </a:fld>
            <a:endParaRPr lang="en-US">
              <a:solidFill>
                <a:srgbClr val="FFFFFF"/>
              </a:solidFill>
            </a:endParaRPr>
          </a:p>
        </p:txBody>
      </p:sp>
    </p:spTree>
    <p:extLst>
      <p:ext uri="{BB962C8B-B14F-4D97-AF65-F5344CB8AC3E}">
        <p14:creationId xmlns:p14="http://schemas.microsoft.com/office/powerpoint/2010/main" val="1165810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7133929-9292-B2F7-2C92-996AA77F422C}"/>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2638F62E-18A8-528C-442B-E162FFF219B1}"/>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FDE22CA7-71F6-3A02-002D-4585BCC13950}"/>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929A53AB-C803-EC83-8F39-50D534D6CA49}"/>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37</a:t>
            </a:fld>
            <a:endParaRPr lang="en-US">
              <a:solidFill>
                <a:srgbClr val="FFFFFF"/>
              </a:solidFill>
            </a:endParaRPr>
          </a:p>
        </p:txBody>
      </p:sp>
    </p:spTree>
    <p:extLst>
      <p:ext uri="{BB962C8B-B14F-4D97-AF65-F5344CB8AC3E}">
        <p14:creationId xmlns:p14="http://schemas.microsoft.com/office/powerpoint/2010/main" val="2812326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sr-Latn-RS" i="1" dirty="0"/>
              <a:t>Log-in</a:t>
            </a:r>
            <a:endParaRPr lang="en-US" i="1"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354016"/>
            <a:ext cx="8596668" cy="4687348"/>
          </a:xfrm>
        </p:spPr>
        <p:txBody>
          <a:bodyPr/>
          <a:lstStyle/>
          <a:p>
            <a:r>
              <a:rPr lang="sr-Latn-RS" dirty="0"/>
              <a:t>Sada, možemo implementirati </a:t>
            </a:r>
            <a:r>
              <a:rPr lang="en-US" i="1" dirty="0"/>
              <a:t>authenticate</a:t>
            </a:r>
            <a:r>
              <a:rPr lang="sr-Latn-RS" dirty="0"/>
              <a:t> akciju koja verifikuje ispravnost prosleđenih kredencijala kroz </a:t>
            </a:r>
            <a:r>
              <a:rPr lang="sr-Latn-RS" i="1" dirty="0"/>
              <a:t>HTTP</a:t>
            </a:r>
            <a:r>
              <a:rPr lang="sr-Latn-RS" dirty="0"/>
              <a:t> zahtev, i da vratimo recimo status 200, tj. „OK“ ukoliko su kredencijali validni, a inače, možemo vratiti 401 „Unauthorized“ kod ukoliko autentikacija nije uspešna</a:t>
            </a:r>
          </a:p>
          <a:p>
            <a:r>
              <a:rPr lang="sr-Latn-RS" dirty="0"/>
              <a:t>Logiku za proveru kredencijala ćemo izdvojiti u jednu pomoćnu funkciju, jer će ta funkcija biti pozvana i iz </a:t>
            </a:r>
            <a:r>
              <a:rPr lang="sr-Latn-RS" i="1" dirty="0"/>
              <a:t>Movies</a:t>
            </a:r>
            <a:r>
              <a:rPr lang="sr-Latn-RS" dirty="0"/>
              <a:t> kontrolera</a:t>
            </a:r>
            <a:endParaRPr lang="en-US" dirty="0"/>
          </a:p>
          <a:p>
            <a:r>
              <a:rPr lang="en-US" dirty="0"/>
              <a:t>Ova</a:t>
            </a:r>
            <a:r>
              <a:rPr lang="sr-Latn-RS" dirty="0"/>
              <a:t> akcija može da bude </a:t>
            </a:r>
            <a:r>
              <a:rPr lang="sr-Latn-RS" i="1" dirty="0"/>
              <a:t>GET</a:t>
            </a:r>
            <a:r>
              <a:rPr lang="sr-Latn-RS" dirty="0"/>
              <a:t> akcija – ideja je da </a:t>
            </a:r>
            <a:r>
              <a:rPr lang="sr-Latn-RS" i="1" dirty="0"/>
              <a:t>GET</a:t>
            </a:r>
            <a:r>
              <a:rPr lang="sr-Latn-RS" dirty="0"/>
              <a:t> akcije samo dohvataju podatke i ne menjaju stanje sistema, dok recimo </a:t>
            </a:r>
            <a:r>
              <a:rPr lang="sr-Latn-RS" i="1" dirty="0"/>
              <a:t>POST</a:t>
            </a:r>
            <a:r>
              <a:rPr lang="sr-Latn-RS" dirty="0"/>
              <a:t> treba da menja stanje sistema (npr. dodavanjem novog korisnika, ili nekom izmenom njegovih podataka – npr. imena) – tehnički je moguće uraditi skroz kontra, ali se ne preporučuje (analogija sa pogrešnim imenovanjem promenljivih – može, ali se ne preporučuje!)</a:t>
            </a:r>
          </a:p>
          <a:p>
            <a:r>
              <a:rPr lang="sr-Latn-RS" dirty="0"/>
              <a:t>Dakle, </a:t>
            </a:r>
            <a:r>
              <a:rPr lang="en-US" i="1" dirty="0"/>
              <a:t>authenticate</a:t>
            </a:r>
            <a:r>
              <a:rPr lang="sr-Latn-RS" dirty="0"/>
              <a:t> akcija samo treba da pozove pomoćnu, koja vraća </a:t>
            </a:r>
            <a:r>
              <a:rPr lang="sr-Latn-RS" i="1" dirty="0"/>
              <a:t>bool</a:t>
            </a:r>
            <a:r>
              <a:rPr lang="sr-Latn-RS" dirty="0"/>
              <a:t> da li je autentikacija uspešna ili ne, pa ako jeste, vrati </a:t>
            </a:r>
            <a:r>
              <a:rPr lang="sr-Latn-RS" i="1" dirty="0"/>
              <a:t>OK()</a:t>
            </a:r>
            <a:r>
              <a:rPr lang="sr-Latn-RS" dirty="0"/>
              <a:t>, inače vrati </a:t>
            </a:r>
            <a:r>
              <a:rPr lang="en-US" i="1" dirty="0"/>
              <a:t>Unauthorized</a:t>
            </a:r>
            <a:r>
              <a:rPr lang="sr-Latn-RS" i="1" dirty="0"/>
              <a:t>()</a:t>
            </a:r>
            <a:endParaRPr lang="sr-Latn-RS" dirty="0"/>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38</a:t>
            </a:fld>
            <a:endParaRPr lang="en-US"/>
          </a:p>
        </p:txBody>
      </p:sp>
    </p:spTree>
    <p:extLst>
      <p:ext uri="{BB962C8B-B14F-4D97-AF65-F5344CB8AC3E}">
        <p14:creationId xmlns:p14="http://schemas.microsoft.com/office/powerpoint/2010/main" val="31967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4" name="Straight Connector 4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5" name="Rectangle 5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8" name="Straight Connector 5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6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Isosceles Triangle 6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Isosceles Triangle 6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8" name="Rectangle 6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95EB5F2-AD54-3100-7A83-BBE9E899808B}"/>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8BB99D8F-5EB1-7CE1-FF19-9C74BCF88C24}"/>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6F97D096-0526-45B8-232D-40FAD96F1543}"/>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64B5550F-BD79-6A4F-D445-596C6182DB5A}"/>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39</a:t>
            </a:fld>
            <a:endParaRPr lang="en-US">
              <a:solidFill>
                <a:srgbClr val="FFFFFF"/>
              </a:solidFill>
            </a:endParaRPr>
          </a:p>
        </p:txBody>
      </p:sp>
    </p:spTree>
    <p:extLst>
      <p:ext uri="{BB962C8B-B14F-4D97-AF65-F5344CB8AC3E}">
        <p14:creationId xmlns:p14="http://schemas.microsoft.com/office/powerpoint/2010/main" val="3515724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dirty="0"/>
              <a:t>Korisnički nalozi (engl. </a:t>
            </a:r>
            <a:r>
              <a:rPr lang="sr-Latn-RS" i="1" dirty="0"/>
              <a:t>Accounts</a:t>
            </a:r>
            <a:r>
              <a:rPr lang="sr-Latn-RS" dirty="0"/>
              <a:t>)</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418602"/>
            <a:ext cx="8596668" cy="4622761"/>
          </a:xfrm>
        </p:spPr>
        <p:txBody>
          <a:bodyPr/>
          <a:lstStyle/>
          <a:p>
            <a:r>
              <a:rPr lang="sr-Latn-RS" dirty="0"/>
              <a:t>Dakle, pod pretpostavkom da korisnik ima nalog već kreiran na nekoj aplikaciji, kako bi dobio pristup svom nalogu, mora da se uloguje</a:t>
            </a:r>
          </a:p>
          <a:p>
            <a:r>
              <a:rPr lang="sr-Latn-RS" dirty="0"/>
              <a:t>Kako bi korisnik mogao da se uloguje na sistem, potrebno je da obavi proceduru koja se naziva </a:t>
            </a:r>
            <a:r>
              <a:rPr lang="sr-Latn-RS" b="1" dirty="0"/>
              <a:t>autentikacija</a:t>
            </a:r>
            <a:endParaRPr lang="sr-Latn-RS" dirty="0"/>
          </a:p>
          <a:p>
            <a:r>
              <a:rPr lang="sr-Latn-RS" dirty="0"/>
              <a:t>Pod autentikacijom se praktično smatra potvrđivanje identiteta (engl. </a:t>
            </a:r>
            <a:r>
              <a:rPr lang="sr-Latn-RS" i="1" dirty="0"/>
              <a:t>identity</a:t>
            </a:r>
            <a:r>
              <a:rPr lang="sr-Latn-RS" dirty="0"/>
              <a:t>) samog korisnika, za kog sam korisnik tvrdi (engl. </a:t>
            </a:r>
            <a:r>
              <a:rPr lang="sr-Latn-RS" i="1" dirty="0"/>
              <a:t>claim</a:t>
            </a:r>
            <a:r>
              <a:rPr lang="sr-Latn-RS" dirty="0"/>
              <a:t>) da jeste</a:t>
            </a:r>
          </a:p>
          <a:p>
            <a:r>
              <a:rPr lang="sr-Latn-RS" dirty="0"/>
              <a:t>S obzirom da je ovde u pitanju komunikacija udaljenih entiteta (ne samo uređaja/mašina, već i čoveka), ne postoji pouzdana sigurnost da se sa druge strane komunikacije zaista nalazi osoba koja tvrdi da je ona za koju smo dobili informaciju da jeste</a:t>
            </a:r>
          </a:p>
          <a:p>
            <a:r>
              <a:rPr lang="sr-Latn-RS" dirty="0"/>
              <a:t>Recimo, anonimnim telefonskim pozivom, moguće je predstaviti se kao skroz druga osoba, zato što ne postoji mehanizam autentikacije, tj. ne postoji nikakva autentičnost same tvrdnje koju osoba sa jedne strane pruža, pa osoba sa druge strane ne može biti pouzdano sigurna da su tvrdnje zaista tačno</a:t>
            </a:r>
            <a:endParaRPr lang="en-US" dirty="0"/>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4</a:t>
            </a:fld>
            <a:endParaRPr lang="en-US"/>
          </a:p>
        </p:txBody>
      </p:sp>
    </p:spTree>
    <p:extLst>
      <p:ext uri="{BB962C8B-B14F-4D97-AF65-F5344CB8AC3E}">
        <p14:creationId xmlns:p14="http://schemas.microsoft.com/office/powerpoint/2010/main" val="146475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sr-Latn-RS" i="1" dirty="0"/>
              <a:t>Log-in</a:t>
            </a:r>
            <a:endParaRPr lang="en-US" i="1"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253765"/>
            <a:ext cx="8596668" cy="4787600"/>
          </a:xfrm>
        </p:spPr>
        <p:txBody>
          <a:bodyPr>
            <a:normAutofit fontScale="92500"/>
          </a:bodyPr>
          <a:lstStyle/>
          <a:p>
            <a:r>
              <a:rPr lang="sr-Latn-RS" dirty="0"/>
              <a:t>Dakle, sama </a:t>
            </a:r>
            <a:r>
              <a:rPr lang="sr-Latn-RS" i="1" dirty="0"/>
              <a:t>AuthenticateClaims()</a:t>
            </a:r>
            <a:r>
              <a:rPr lang="sr-Latn-RS" dirty="0"/>
              <a:t> funkcija treba da dohvati </a:t>
            </a:r>
            <a:r>
              <a:rPr lang="sr-Latn-RS" i="1" dirty="0"/>
              <a:t>Authorization</a:t>
            </a:r>
            <a:r>
              <a:rPr lang="sr-Latn-RS" dirty="0"/>
              <a:t> polje iz zaglavlja zahteva</a:t>
            </a:r>
          </a:p>
          <a:p>
            <a:r>
              <a:rPr lang="sr-Latn-RS" dirty="0"/>
              <a:t>Inače, kroz ovo polje, moguće je prosleđivanje više vidova autentikacija (npr. i </a:t>
            </a:r>
            <a:r>
              <a:rPr lang="sr-Latn-RS" i="1" dirty="0"/>
              <a:t>Basic</a:t>
            </a:r>
            <a:r>
              <a:rPr lang="sr-Latn-RS" dirty="0"/>
              <a:t> i </a:t>
            </a:r>
            <a:r>
              <a:rPr lang="sr-Latn-RS" i="1" dirty="0"/>
              <a:t>Bearer</a:t>
            </a:r>
            <a:r>
              <a:rPr lang="sr-Latn-RS" dirty="0"/>
              <a:t>), pa je ovo praktično predstavlja niz</a:t>
            </a:r>
            <a:endParaRPr lang="en-US" dirty="0"/>
          </a:p>
          <a:p>
            <a:r>
              <a:rPr lang="sr-Latn-RS" dirty="0"/>
              <a:t>Ukoliko klijent nije ništa prosledio, ovaj niz će biti prazan (</a:t>
            </a:r>
            <a:r>
              <a:rPr lang="sr-Latn-RS" i="1" dirty="0"/>
              <a:t>Count</a:t>
            </a:r>
            <a:r>
              <a:rPr lang="sr-Latn-RS" dirty="0"/>
              <a:t> će biti 0), što znači da nije poslao nikakav vid podataka za autentikaciju – automatski vraćamo </a:t>
            </a:r>
            <a:r>
              <a:rPr lang="sr-Latn-RS" i="1" dirty="0"/>
              <a:t>false</a:t>
            </a:r>
            <a:endParaRPr lang="sr-Latn-RS" dirty="0"/>
          </a:p>
          <a:p>
            <a:r>
              <a:rPr lang="sr-Latn-RS" dirty="0"/>
              <a:t>U našem slučaju, ovaj niz će imati svega jedan element, pa dohvatamo iz njega onaj sa indeksom 0 – </a:t>
            </a:r>
            <a:r>
              <a:rPr lang="sr-Latn-RS" i="1" dirty="0"/>
              <a:t>Basic Auth</a:t>
            </a:r>
            <a:endParaRPr lang="sr-Latn-RS" dirty="0"/>
          </a:p>
          <a:p>
            <a:r>
              <a:rPr lang="sr-Latn-RS" dirty="0"/>
              <a:t>Zatim proveravamo da li je zaista u pitanju </a:t>
            </a:r>
            <a:r>
              <a:rPr lang="sr-Latn-RS" i="1" dirty="0"/>
              <a:t>Basic Auth</a:t>
            </a:r>
            <a:r>
              <a:rPr lang="sr-Latn-RS" dirty="0"/>
              <a:t>, i ako da, uzimamo ostatak tog stringa i dekodujemo ga izvan </a:t>
            </a:r>
            <a:r>
              <a:rPr lang="sr-Latn-RS" i="1" dirty="0"/>
              <a:t>Base64</a:t>
            </a:r>
            <a:r>
              <a:rPr lang="sr-Latn-RS" dirty="0"/>
              <a:t> formata (</a:t>
            </a:r>
            <a:r>
              <a:rPr lang="sr-Latn-RS" i="1" dirty="0"/>
              <a:t>using System.Text</a:t>
            </a:r>
            <a:r>
              <a:rPr lang="en-US" i="1" dirty="0"/>
              <a:t>;</a:t>
            </a:r>
            <a:r>
              <a:rPr lang="sr-Latn-RS" dirty="0"/>
              <a:t> !!!)</a:t>
            </a:r>
          </a:p>
          <a:p>
            <a:r>
              <a:rPr lang="sr-Latn-RS" dirty="0"/>
              <a:t>Nakon toga, lomimo string na znak </a:t>
            </a:r>
            <a:r>
              <a:rPr lang="en-US" dirty="0"/>
              <a:t>‘:’</a:t>
            </a:r>
            <a:r>
              <a:rPr lang="sr-Latn-RS" dirty="0"/>
              <a:t>, gde pračtično dobijamo korisničko ime i lozinku, sa kojima, ukoliko su popunjeni, tražimo takvog korisnika u bazi</a:t>
            </a:r>
          </a:p>
          <a:p>
            <a:r>
              <a:rPr lang="sr-Latn-RS" dirty="0"/>
              <a:t>Ukoliko ga pronađemo, autentikacija je uspešna (upit baze govori da je pronađen jedan takav korisnik), pa vraćamo true, inače false (npr. ako je upit vratio 0)</a:t>
            </a:r>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40</a:t>
            </a:fld>
            <a:endParaRPr lang="en-US"/>
          </a:p>
        </p:txBody>
      </p:sp>
    </p:spTree>
    <p:extLst>
      <p:ext uri="{BB962C8B-B14F-4D97-AF65-F5344CB8AC3E}">
        <p14:creationId xmlns:p14="http://schemas.microsoft.com/office/powerpoint/2010/main" val="336609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sr-Latn-RS" dirty="0"/>
              <a:t>Testiranje registracije i logovanja</a:t>
            </a:r>
            <a:endParaRPr lang="en-US"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582615"/>
            <a:ext cx="8596668" cy="4458749"/>
          </a:xfrm>
        </p:spPr>
        <p:txBody>
          <a:bodyPr/>
          <a:lstStyle/>
          <a:p>
            <a:r>
              <a:rPr lang="sr-Latn-RS" dirty="0"/>
              <a:t>Možemo sada u Postman aplikaciji napraviti dva nova zahteva – jedan koji registruje korisnika, i drugi koji vrši autentikaciju</a:t>
            </a:r>
          </a:p>
          <a:p>
            <a:r>
              <a:rPr lang="sr-Latn-RS" dirty="0"/>
              <a:t>Radi dodatne potvrde, možemo prvo kreirati zahtev za autentikaciju, pa pokušati da se autentikujemo kada još nema ni jednog registrovanog korisnika</a:t>
            </a:r>
          </a:p>
          <a:p>
            <a:r>
              <a:rPr lang="sr-Latn-RS" dirty="0"/>
              <a:t>Zatim, registrujemo novog korisnika novim zahtevom, pa nakon toga se vratimo nazad na zahtev za autentikaciju, koji sada treba da prođe</a:t>
            </a:r>
          </a:p>
          <a:p>
            <a:r>
              <a:rPr lang="sr-Latn-RS" dirty="0"/>
              <a:t>Recimo, registrovaćemo korisnika Petra Petrovića sa lozinkom „A1 b2 C3“</a:t>
            </a:r>
          </a:p>
          <a:p>
            <a:r>
              <a:rPr lang="sr-Latn-RS" dirty="0"/>
              <a:t>Korisničko ime može biti „petar-petrovic“</a:t>
            </a:r>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41</a:t>
            </a:fld>
            <a:endParaRPr lang="en-US"/>
          </a:p>
        </p:txBody>
      </p:sp>
    </p:spTree>
    <p:extLst>
      <p:ext uri="{BB962C8B-B14F-4D97-AF65-F5344CB8AC3E}">
        <p14:creationId xmlns:p14="http://schemas.microsoft.com/office/powerpoint/2010/main" val="273489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4" name="Straight Connector 43">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6"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5" name="Rectangle 5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8" name="Straight Connector 5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6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Isosceles Triangle 6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Isosceles Triangle 6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8" name="Rectangle 6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75A5C7DA-7373-8047-36C7-56C48F528FB4}"/>
              </a:ext>
            </a:extLst>
          </p:cNvPr>
          <p:cNvPicPr>
            <a:picLocks noChangeAspect="1"/>
          </p:cNvPicPr>
          <p:nvPr/>
        </p:nvPicPr>
        <p:blipFill rotWithShape="1">
          <a:blip r:embed="rId2"/>
          <a:srcRect r="1" b="16956"/>
          <a:stretch/>
        </p:blipFill>
        <p:spPr>
          <a:xfrm>
            <a:off x="1657099" y="1131994"/>
            <a:ext cx="8879678" cy="4590386"/>
          </a:xfrm>
          <a:prstGeom prst="rect">
            <a:avLst/>
          </a:prstGeom>
        </p:spPr>
      </p:pic>
      <p:sp>
        <p:nvSpPr>
          <p:cNvPr id="5" name="Footer Placeholder 4">
            <a:extLst>
              <a:ext uri="{FF2B5EF4-FFF2-40B4-BE49-F238E27FC236}">
                <a16:creationId xmlns:a16="http://schemas.microsoft.com/office/drawing/2014/main" id="{EEEBD263-D19F-B716-DD2A-9CE30506150B}"/>
              </a:ext>
            </a:extLst>
          </p:cNvPr>
          <p:cNvSpPr>
            <a:spLocks noGrp="1"/>
          </p:cNvSpPr>
          <p:nvPr>
            <p:ph type="ftr" sz="quarter" idx="11"/>
          </p:nvPr>
        </p:nvSpPr>
        <p:spPr>
          <a:xfrm>
            <a:off x="653889" y="6411619"/>
            <a:ext cx="6297612"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91777351-7EF7-BECB-10D4-9CD0132D5749}"/>
              </a:ext>
            </a:extLst>
          </p:cNvPr>
          <p:cNvSpPr>
            <a:spLocks noGrp="1"/>
          </p:cNvSpPr>
          <p:nvPr>
            <p:ph type="dt" sz="half" idx="10"/>
          </p:nvPr>
        </p:nvSpPr>
        <p:spPr>
          <a:xfrm>
            <a:off x="9378068" y="6411619"/>
            <a:ext cx="911939"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CA3DC93C-D96C-F8AD-919E-7BDBCEE5BE5C}"/>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42</a:t>
            </a:fld>
            <a:endParaRPr lang="en-US">
              <a:solidFill>
                <a:srgbClr val="FFFFFF"/>
              </a:solidFill>
            </a:endParaRPr>
          </a:p>
        </p:txBody>
      </p:sp>
    </p:spTree>
    <p:extLst>
      <p:ext uri="{BB962C8B-B14F-4D97-AF65-F5344CB8AC3E}">
        <p14:creationId xmlns:p14="http://schemas.microsoft.com/office/powerpoint/2010/main" val="1761788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4" name="Straight Connector 43">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6"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5" name="Rectangle 5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8" name="Straight Connector 5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6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Isosceles Triangle 6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Isosceles Triangle 6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8" name="Rectangle 6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E8CFBA26-1D47-BC15-A683-3403FA2C4DD9}"/>
              </a:ext>
            </a:extLst>
          </p:cNvPr>
          <p:cNvPicPr>
            <a:picLocks noChangeAspect="1"/>
          </p:cNvPicPr>
          <p:nvPr/>
        </p:nvPicPr>
        <p:blipFill rotWithShape="1">
          <a:blip r:embed="rId2"/>
          <a:srcRect t="2460" r="1" b="14496"/>
          <a:stretch/>
        </p:blipFill>
        <p:spPr>
          <a:xfrm>
            <a:off x="1657099" y="1131994"/>
            <a:ext cx="8879678" cy="4590386"/>
          </a:xfrm>
          <a:prstGeom prst="rect">
            <a:avLst/>
          </a:prstGeom>
        </p:spPr>
      </p:pic>
      <p:sp>
        <p:nvSpPr>
          <p:cNvPr id="5" name="Footer Placeholder 4">
            <a:extLst>
              <a:ext uri="{FF2B5EF4-FFF2-40B4-BE49-F238E27FC236}">
                <a16:creationId xmlns:a16="http://schemas.microsoft.com/office/drawing/2014/main" id="{BB2D57BA-43B5-69A5-B7B0-D1D5629730D6}"/>
              </a:ext>
            </a:extLst>
          </p:cNvPr>
          <p:cNvSpPr>
            <a:spLocks noGrp="1"/>
          </p:cNvSpPr>
          <p:nvPr>
            <p:ph type="ftr" sz="quarter" idx="11"/>
          </p:nvPr>
        </p:nvSpPr>
        <p:spPr>
          <a:xfrm>
            <a:off x="653889" y="6411619"/>
            <a:ext cx="6297612"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85D48A1C-FC6C-46EB-6AA7-68797C699C54}"/>
              </a:ext>
            </a:extLst>
          </p:cNvPr>
          <p:cNvSpPr>
            <a:spLocks noGrp="1"/>
          </p:cNvSpPr>
          <p:nvPr>
            <p:ph type="dt" sz="half" idx="10"/>
          </p:nvPr>
        </p:nvSpPr>
        <p:spPr>
          <a:xfrm>
            <a:off x="9378068" y="6411619"/>
            <a:ext cx="911939"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AB42AF78-D11D-AB9C-EB9F-E416481B3E1C}"/>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43</a:t>
            </a:fld>
            <a:endParaRPr lang="en-US">
              <a:solidFill>
                <a:srgbClr val="FFFFFF"/>
              </a:solidFill>
            </a:endParaRPr>
          </a:p>
        </p:txBody>
      </p:sp>
    </p:spTree>
    <p:extLst>
      <p:ext uri="{BB962C8B-B14F-4D97-AF65-F5344CB8AC3E}">
        <p14:creationId xmlns:p14="http://schemas.microsoft.com/office/powerpoint/2010/main" val="985458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4" name="Straight Connector 43">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6"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5" name="Rectangle 5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8" name="Straight Connector 5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6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Isosceles Triangle 6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Isosceles Triangle 6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8" name="Rectangle 6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FB931629-D152-735C-6D27-1021B8692A6E}"/>
              </a:ext>
            </a:extLst>
          </p:cNvPr>
          <p:cNvPicPr>
            <a:picLocks noChangeAspect="1"/>
          </p:cNvPicPr>
          <p:nvPr/>
        </p:nvPicPr>
        <p:blipFill rotWithShape="1">
          <a:blip r:embed="rId2"/>
          <a:srcRect r="1" b="16956"/>
          <a:stretch/>
        </p:blipFill>
        <p:spPr>
          <a:xfrm>
            <a:off x="1657099" y="1131994"/>
            <a:ext cx="8879678" cy="4590386"/>
          </a:xfrm>
          <a:prstGeom prst="rect">
            <a:avLst/>
          </a:prstGeom>
        </p:spPr>
      </p:pic>
      <p:sp>
        <p:nvSpPr>
          <p:cNvPr id="5" name="Footer Placeholder 4">
            <a:extLst>
              <a:ext uri="{FF2B5EF4-FFF2-40B4-BE49-F238E27FC236}">
                <a16:creationId xmlns:a16="http://schemas.microsoft.com/office/drawing/2014/main" id="{C0CD098D-201B-E353-5665-D9127DB4B500}"/>
              </a:ext>
            </a:extLst>
          </p:cNvPr>
          <p:cNvSpPr>
            <a:spLocks noGrp="1"/>
          </p:cNvSpPr>
          <p:nvPr>
            <p:ph type="ftr" sz="quarter" idx="11"/>
          </p:nvPr>
        </p:nvSpPr>
        <p:spPr>
          <a:xfrm>
            <a:off x="653889" y="6411619"/>
            <a:ext cx="6297612"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35354315-BFAF-07FA-C83E-9A1024E2F486}"/>
              </a:ext>
            </a:extLst>
          </p:cNvPr>
          <p:cNvSpPr>
            <a:spLocks noGrp="1"/>
          </p:cNvSpPr>
          <p:nvPr>
            <p:ph type="dt" sz="half" idx="10"/>
          </p:nvPr>
        </p:nvSpPr>
        <p:spPr>
          <a:xfrm>
            <a:off x="9378068" y="6411619"/>
            <a:ext cx="911939"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6B54FB9B-E280-B2F7-2C1F-BB39EA9A3465}"/>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44</a:t>
            </a:fld>
            <a:endParaRPr lang="en-US">
              <a:solidFill>
                <a:srgbClr val="FFFFFF"/>
              </a:solidFill>
            </a:endParaRPr>
          </a:p>
        </p:txBody>
      </p:sp>
    </p:spTree>
    <p:extLst>
      <p:ext uri="{BB962C8B-B14F-4D97-AF65-F5344CB8AC3E}">
        <p14:creationId xmlns:p14="http://schemas.microsoft.com/office/powerpoint/2010/main" val="1332291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1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2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2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3" name="Rectangle 3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359AFEB-BED9-FE75-10D5-386913B4F527}"/>
              </a:ext>
            </a:extLst>
          </p:cNvPr>
          <p:cNvPicPr>
            <a:picLocks noChangeAspect="1"/>
          </p:cNvPicPr>
          <p:nvPr/>
        </p:nvPicPr>
        <p:blipFill>
          <a:blip r:embed="rId2"/>
          <a:stretch>
            <a:fillRect/>
          </a:stretch>
        </p:blipFill>
        <p:spPr>
          <a:xfrm>
            <a:off x="2409881" y="1131994"/>
            <a:ext cx="7374114" cy="4590386"/>
          </a:xfrm>
          <a:prstGeom prst="rect">
            <a:avLst/>
          </a:prstGeom>
        </p:spPr>
      </p:pic>
      <p:sp>
        <p:nvSpPr>
          <p:cNvPr id="5" name="Footer Placeholder 4">
            <a:extLst>
              <a:ext uri="{FF2B5EF4-FFF2-40B4-BE49-F238E27FC236}">
                <a16:creationId xmlns:a16="http://schemas.microsoft.com/office/drawing/2014/main" id="{042AA257-7CC0-E804-5578-0B086E496409}"/>
              </a:ext>
            </a:extLst>
          </p:cNvPr>
          <p:cNvSpPr>
            <a:spLocks noGrp="1"/>
          </p:cNvSpPr>
          <p:nvPr>
            <p:ph type="ftr" sz="quarter" idx="11"/>
          </p:nvPr>
        </p:nvSpPr>
        <p:spPr>
          <a:xfrm>
            <a:off x="653889" y="6411619"/>
            <a:ext cx="6297612"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59A21C49-114F-F08F-578F-5E84FB95DF1B}"/>
              </a:ext>
            </a:extLst>
          </p:cNvPr>
          <p:cNvSpPr>
            <a:spLocks noGrp="1"/>
          </p:cNvSpPr>
          <p:nvPr>
            <p:ph type="dt" sz="half" idx="10"/>
          </p:nvPr>
        </p:nvSpPr>
        <p:spPr>
          <a:xfrm>
            <a:off x="9378068" y="6411619"/>
            <a:ext cx="911939"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36317F91-60D1-4E29-C257-3A764A4B5965}"/>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45</a:t>
            </a:fld>
            <a:endParaRPr lang="en-US">
              <a:solidFill>
                <a:srgbClr val="FFFFFF"/>
              </a:solidFill>
            </a:endParaRPr>
          </a:p>
        </p:txBody>
      </p:sp>
      <p:sp>
        <p:nvSpPr>
          <p:cNvPr id="9" name="TextBox 8">
            <a:extLst>
              <a:ext uri="{FF2B5EF4-FFF2-40B4-BE49-F238E27FC236}">
                <a16:creationId xmlns:a16="http://schemas.microsoft.com/office/drawing/2014/main" id="{9DF27881-EE7F-9CF6-A5A5-B822D95618A4}"/>
              </a:ext>
            </a:extLst>
          </p:cNvPr>
          <p:cNvSpPr txBox="1"/>
          <p:nvPr/>
        </p:nvSpPr>
        <p:spPr>
          <a:xfrm>
            <a:off x="2406481" y="625558"/>
            <a:ext cx="7375990" cy="369332"/>
          </a:xfrm>
          <a:prstGeom prst="rect">
            <a:avLst/>
          </a:prstGeom>
          <a:noFill/>
        </p:spPr>
        <p:txBody>
          <a:bodyPr wrap="square" rtlCol="0">
            <a:spAutoFit/>
          </a:bodyPr>
          <a:lstStyle/>
          <a:p>
            <a:pPr algn="ctr"/>
            <a:r>
              <a:rPr lang="sr-Latn-RS" dirty="0"/>
              <a:t>Postman sam dodaje header adekvatno!</a:t>
            </a:r>
            <a:endParaRPr lang="en-US" dirty="0"/>
          </a:p>
        </p:txBody>
      </p:sp>
    </p:spTree>
    <p:extLst>
      <p:ext uri="{BB962C8B-B14F-4D97-AF65-F5344CB8AC3E}">
        <p14:creationId xmlns:p14="http://schemas.microsoft.com/office/powerpoint/2010/main" val="2738637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C057C94C-8321-42C2-50E7-1F902BB6C756}"/>
              </a:ext>
            </a:extLst>
          </p:cNvPr>
          <p:cNvPicPr>
            <a:picLocks noChangeAspect="1"/>
          </p:cNvPicPr>
          <p:nvPr/>
        </p:nvPicPr>
        <p:blipFill>
          <a:blip r:embed="rId2"/>
          <a:stretch>
            <a:fillRect/>
          </a:stretch>
        </p:blipFill>
        <p:spPr>
          <a:xfrm>
            <a:off x="2409881" y="1131994"/>
            <a:ext cx="7374114" cy="4590386"/>
          </a:xfrm>
          <a:prstGeom prst="rect">
            <a:avLst/>
          </a:prstGeom>
        </p:spPr>
      </p:pic>
      <p:sp>
        <p:nvSpPr>
          <p:cNvPr id="5" name="Footer Placeholder 4">
            <a:extLst>
              <a:ext uri="{FF2B5EF4-FFF2-40B4-BE49-F238E27FC236}">
                <a16:creationId xmlns:a16="http://schemas.microsoft.com/office/drawing/2014/main" id="{2E578931-3DAC-26E0-38CC-787D32F35964}"/>
              </a:ext>
            </a:extLst>
          </p:cNvPr>
          <p:cNvSpPr>
            <a:spLocks noGrp="1"/>
          </p:cNvSpPr>
          <p:nvPr>
            <p:ph type="ftr" sz="quarter" idx="11"/>
          </p:nvPr>
        </p:nvSpPr>
        <p:spPr>
          <a:xfrm>
            <a:off x="653889" y="6411619"/>
            <a:ext cx="6297612"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A9121888-8755-86FC-5848-85A960CE6A72}"/>
              </a:ext>
            </a:extLst>
          </p:cNvPr>
          <p:cNvSpPr>
            <a:spLocks noGrp="1"/>
          </p:cNvSpPr>
          <p:nvPr>
            <p:ph type="dt" sz="half" idx="10"/>
          </p:nvPr>
        </p:nvSpPr>
        <p:spPr>
          <a:xfrm>
            <a:off x="9378068" y="6411619"/>
            <a:ext cx="911939"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EBDEC310-3FBD-7C09-851F-BA2076BBCA8E}"/>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46</a:t>
            </a:fld>
            <a:endParaRPr lang="en-US">
              <a:solidFill>
                <a:srgbClr val="FFFFFF"/>
              </a:solidFill>
            </a:endParaRPr>
          </a:p>
        </p:txBody>
      </p:sp>
    </p:spTree>
    <p:extLst>
      <p:ext uri="{BB962C8B-B14F-4D97-AF65-F5344CB8AC3E}">
        <p14:creationId xmlns:p14="http://schemas.microsoft.com/office/powerpoint/2010/main" val="777928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158335E8-345A-6F4E-1A11-A384EC90EAF4}"/>
              </a:ext>
            </a:extLst>
          </p:cNvPr>
          <p:cNvPicPr>
            <a:picLocks noChangeAspect="1"/>
          </p:cNvPicPr>
          <p:nvPr/>
        </p:nvPicPr>
        <p:blipFill>
          <a:blip r:embed="rId2"/>
          <a:stretch>
            <a:fillRect/>
          </a:stretch>
        </p:blipFill>
        <p:spPr>
          <a:xfrm>
            <a:off x="2409881" y="1131994"/>
            <a:ext cx="7374114" cy="4590386"/>
          </a:xfrm>
          <a:prstGeom prst="rect">
            <a:avLst/>
          </a:prstGeom>
        </p:spPr>
      </p:pic>
      <p:sp>
        <p:nvSpPr>
          <p:cNvPr id="5" name="Footer Placeholder 4">
            <a:extLst>
              <a:ext uri="{FF2B5EF4-FFF2-40B4-BE49-F238E27FC236}">
                <a16:creationId xmlns:a16="http://schemas.microsoft.com/office/drawing/2014/main" id="{60B77879-DFC1-C2FA-8925-F057A83BA0E5}"/>
              </a:ext>
            </a:extLst>
          </p:cNvPr>
          <p:cNvSpPr>
            <a:spLocks noGrp="1"/>
          </p:cNvSpPr>
          <p:nvPr>
            <p:ph type="ftr" sz="quarter" idx="11"/>
          </p:nvPr>
        </p:nvSpPr>
        <p:spPr>
          <a:xfrm>
            <a:off x="653889" y="6411619"/>
            <a:ext cx="6297612"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84B21D8C-ED39-9740-F7FA-3EA0EFA4C4A5}"/>
              </a:ext>
            </a:extLst>
          </p:cNvPr>
          <p:cNvSpPr>
            <a:spLocks noGrp="1"/>
          </p:cNvSpPr>
          <p:nvPr>
            <p:ph type="dt" sz="half" idx="10"/>
          </p:nvPr>
        </p:nvSpPr>
        <p:spPr>
          <a:xfrm>
            <a:off x="9378068" y="6411619"/>
            <a:ext cx="911939"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3239DAB5-A291-7000-B098-74B0B4EA1CEC}"/>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47</a:t>
            </a:fld>
            <a:endParaRPr lang="en-US">
              <a:solidFill>
                <a:srgbClr val="FFFFFF"/>
              </a:solidFill>
            </a:endParaRPr>
          </a:p>
        </p:txBody>
      </p:sp>
    </p:spTree>
    <p:extLst>
      <p:ext uri="{BB962C8B-B14F-4D97-AF65-F5344CB8AC3E}">
        <p14:creationId xmlns:p14="http://schemas.microsoft.com/office/powerpoint/2010/main" val="24201585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6261F7C-73C2-F399-3280-C5841392D1BB}"/>
              </a:ext>
            </a:extLst>
          </p:cNvPr>
          <p:cNvPicPr>
            <a:picLocks noChangeAspect="1"/>
          </p:cNvPicPr>
          <p:nvPr/>
        </p:nvPicPr>
        <p:blipFill>
          <a:blip r:embed="rId2"/>
          <a:stretch>
            <a:fillRect/>
          </a:stretch>
        </p:blipFill>
        <p:spPr>
          <a:xfrm>
            <a:off x="2409881" y="1131994"/>
            <a:ext cx="7374114" cy="4590386"/>
          </a:xfrm>
          <a:prstGeom prst="rect">
            <a:avLst/>
          </a:prstGeom>
        </p:spPr>
      </p:pic>
      <p:sp>
        <p:nvSpPr>
          <p:cNvPr id="5" name="Footer Placeholder 4">
            <a:extLst>
              <a:ext uri="{FF2B5EF4-FFF2-40B4-BE49-F238E27FC236}">
                <a16:creationId xmlns:a16="http://schemas.microsoft.com/office/drawing/2014/main" id="{AFD8A0EB-E7D0-9510-0B30-819582D2B5EF}"/>
              </a:ext>
            </a:extLst>
          </p:cNvPr>
          <p:cNvSpPr>
            <a:spLocks noGrp="1"/>
          </p:cNvSpPr>
          <p:nvPr>
            <p:ph type="ftr" sz="quarter" idx="11"/>
          </p:nvPr>
        </p:nvSpPr>
        <p:spPr>
          <a:xfrm>
            <a:off x="653889" y="6411619"/>
            <a:ext cx="6297612"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DFA09364-8758-9753-AAD4-CBCEF4BD2BCD}"/>
              </a:ext>
            </a:extLst>
          </p:cNvPr>
          <p:cNvSpPr>
            <a:spLocks noGrp="1"/>
          </p:cNvSpPr>
          <p:nvPr>
            <p:ph type="dt" sz="half" idx="10"/>
          </p:nvPr>
        </p:nvSpPr>
        <p:spPr>
          <a:xfrm>
            <a:off x="9378068" y="6411619"/>
            <a:ext cx="911939"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A2BCD091-A84A-F5C4-3A40-0A142D4989DF}"/>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48</a:t>
            </a:fld>
            <a:endParaRPr lang="en-US">
              <a:solidFill>
                <a:srgbClr val="FFFFFF"/>
              </a:solidFill>
            </a:endParaRPr>
          </a:p>
        </p:txBody>
      </p:sp>
      <p:sp>
        <p:nvSpPr>
          <p:cNvPr id="37" name="TextBox 36">
            <a:extLst>
              <a:ext uri="{FF2B5EF4-FFF2-40B4-BE49-F238E27FC236}">
                <a16:creationId xmlns:a16="http://schemas.microsoft.com/office/drawing/2014/main" id="{22FB2312-5949-C765-DFAC-0B2DB68555FF}"/>
              </a:ext>
            </a:extLst>
          </p:cNvPr>
          <p:cNvSpPr txBox="1"/>
          <p:nvPr/>
        </p:nvSpPr>
        <p:spPr>
          <a:xfrm>
            <a:off x="2406481" y="625558"/>
            <a:ext cx="7375990" cy="369332"/>
          </a:xfrm>
          <a:prstGeom prst="rect">
            <a:avLst/>
          </a:prstGeom>
          <a:noFill/>
        </p:spPr>
        <p:txBody>
          <a:bodyPr wrap="square" rtlCol="0">
            <a:spAutoFit/>
          </a:bodyPr>
          <a:lstStyle/>
          <a:p>
            <a:pPr algn="ctr"/>
            <a:r>
              <a:rPr lang="sr-Latn-RS" dirty="0"/>
              <a:t>Ponovna registracija istog korisnika ne uspeva!</a:t>
            </a:r>
            <a:endParaRPr lang="en-US" dirty="0"/>
          </a:p>
        </p:txBody>
      </p:sp>
    </p:spTree>
    <p:extLst>
      <p:ext uri="{BB962C8B-B14F-4D97-AF65-F5344CB8AC3E}">
        <p14:creationId xmlns:p14="http://schemas.microsoft.com/office/powerpoint/2010/main" val="34798022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750D56C-A124-E8C8-AE85-E1450D8A6F2E}"/>
              </a:ext>
            </a:extLst>
          </p:cNvPr>
          <p:cNvPicPr>
            <a:picLocks noChangeAspect="1"/>
          </p:cNvPicPr>
          <p:nvPr/>
        </p:nvPicPr>
        <p:blipFill>
          <a:blip r:embed="rId2"/>
          <a:stretch>
            <a:fillRect/>
          </a:stretch>
        </p:blipFill>
        <p:spPr>
          <a:xfrm>
            <a:off x="2409881" y="1131994"/>
            <a:ext cx="7374114" cy="4590386"/>
          </a:xfrm>
          <a:prstGeom prst="rect">
            <a:avLst/>
          </a:prstGeom>
        </p:spPr>
      </p:pic>
      <p:sp>
        <p:nvSpPr>
          <p:cNvPr id="5" name="Footer Placeholder 4">
            <a:extLst>
              <a:ext uri="{FF2B5EF4-FFF2-40B4-BE49-F238E27FC236}">
                <a16:creationId xmlns:a16="http://schemas.microsoft.com/office/drawing/2014/main" id="{3A47AF07-6DED-9C49-4FA4-105A128CFD01}"/>
              </a:ext>
            </a:extLst>
          </p:cNvPr>
          <p:cNvSpPr>
            <a:spLocks noGrp="1"/>
          </p:cNvSpPr>
          <p:nvPr>
            <p:ph type="ftr" sz="quarter" idx="11"/>
          </p:nvPr>
        </p:nvSpPr>
        <p:spPr>
          <a:xfrm>
            <a:off x="653889" y="6411619"/>
            <a:ext cx="6297612"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67D6A4C6-44E2-C773-EFAC-6744615D1E13}"/>
              </a:ext>
            </a:extLst>
          </p:cNvPr>
          <p:cNvSpPr>
            <a:spLocks noGrp="1"/>
          </p:cNvSpPr>
          <p:nvPr>
            <p:ph type="dt" sz="half" idx="10"/>
          </p:nvPr>
        </p:nvSpPr>
        <p:spPr>
          <a:xfrm>
            <a:off x="9378068" y="6411619"/>
            <a:ext cx="911939"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497C6C19-8C6B-8071-A891-83EA89C5CFE9}"/>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49</a:t>
            </a:fld>
            <a:endParaRPr lang="en-US">
              <a:solidFill>
                <a:srgbClr val="FFFFFF"/>
              </a:solidFill>
            </a:endParaRPr>
          </a:p>
        </p:txBody>
      </p:sp>
      <p:sp>
        <p:nvSpPr>
          <p:cNvPr id="37" name="TextBox 36">
            <a:extLst>
              <a:ext uri="{FF2B5EF4-FFF2-40B4-BE49-F238E27FC236}">
                <a16:creationId xmlns:a16="http://schemas.microsoft.com/office/drawing/2014/main" id="{F9FEE64E-DEB9-C62F-4351-8FF799060507}"/>
              </a:ext>
            </a:extLst>
          </p:cNvPr>
          <p:cNvSpPr txBox="1"/>
          <p:nvPr/>
        </p:nvSpPr>
        <p:spPr>
          <a:xfrm>
            <a:off x="2406481" y="625558"/>
            <a:ext cx="7375990" cy="369332"/>
          </a:xfrm>
          <a:prstGeom prst="rect">
            <a:avLst/>
          </a:prstGeom>
          <a:noFill/>
        </p:spPr>
        <p:txBody>
          <a:bodyPr wrap="square" rtlCol="0">
            <a:spAutoFit/>
          </a:bodyPr>
          <a:lstStyle/>
          <a:p>
            <a:pPr algn="ctr"/>
            <a:r>
              <a:rPr lang="sr-Latn-RS" dirty="0"/>
              <a:t>Autentikacija sada prolazi!</a:t>
            </a:r>
            <a:endParaRPr lang="en-US" dirty="0"/>
          </a:p>
        </p:txBody>
      </p:sp>
    </p:spTree>
    <p:extLst>
      <p:ext uri="{BB962C8B-B14F-4D97-AF65-F5344CB8AC3E}">
        <p14:creationId xmlns:p14="http://schemas.microsoft.com/office/powerpoint/2010/main" val="3306523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dirty="0"/>
              <a:t>Autentikacija</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324598"/>
            <a:ext cx="8596668" cy="4716765"/>
          </a:xfrm>
        </p:spPr>
        <p:txBody>
          <a:bodyPr>
            <a:normAutofit fontScale="92500" lnSpcReduction="10000"/>
          </a:bodyPr>
          <a:lstStyle/>
          <a:p>
            <a:r>
              <a:rPr lang="sr-Latn-RS" dirty="0"/>
              <a:t>Dakle, pod pojmom autentikacija smatra se provera identiteta, ako klijent tvrdi da je Petar Petrović, da proverimo da je ta tvrdnja zaista tačna, odnosno da je on zaista Petar Petrović</a:t>
            </a:r>
          </a:p>
          <a:p>
            <a:r>
              <a:rPr lang="sr-Latn-RS" dirty="0"/>
              <a:t>U telefonskim pozivima, recimo, možemo biti sigurni da je to ta osoba ukoliko proverimo broj telefona koji nas poziva, a njega smo recimo dobili uživo direktno od te osobe; znajući da ni jedna druga osoba ne može da ima isti broj telefona, možemo biti sigurni da nas zaista ta osoba i poziva (naranvo, ukoliko poziv nije anoniman)</a:t>
            </a:r>
          </a:p>
          <a:p>
            <a:r>
              <a:rPr lang="sr-Latn-RS" dirty="0"/>
              <a:t>Kako bi korisnik uopšte mogao da potvrdi svoj identitet u računarskim sistemima, potrebno je prvo postojanje mehanizma samog identiteta</a:t>
            </a:r>
          </a:p>
          <a:p>
            <a:r>
              <a:rPr lang="sr-Latn-RS" dirty="0"/>
              <a:t>U telefonskim pozivima, identitet je praktično sam broj telefona</a:t>
            </a:r>
          </a:p>
          <a:p>
            <a:r>
              <a:rPr lang="sr-Latn-RS" dirty="0"/>
              <a:t>U aplikacijama (pa i </a:t>
            </a:r>
            <a:r>
              <a:rPr lang="sr-Latn-RS" i="1" dirty="0"/>
              <a:t>web</a:t>
            </a:r>
            <a:r>
              <a:rPr lang="sr-Latn-RS" dirty="0"/>
              <a:t> aplikacijama) često identitet predstavlja korisničko ime, koje je u sistemu jedinstveno, što znači da ne postoje dva korisnika sa istim korisničkim imenom – ponekad, koristi se i e-mail adresa</a:t>
            </a:r>
          </a:p>
          <a:p>
            <a:r>
              <a:rPr lang="sr-Latn-RS" dirty="0"/>
              <a:t>Inače, zato je i bitno da korisnička imena budu jedinstvena – ukoliko bi postojala dva sa istim korisničkim imenom, ne bismo mogli da znamo sa sigurnošću sa kojim od ta dva smo u komunikaciji, pa se time gubi autentičnost</a:t>
            </a:r>
            <a:endParaRPr lang="en-US" dirty="0"/>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5</a:t>
            </a:fld>
            <a:endParaRPr lang="en-US"/>
          </a:p>
        </p:txBody>
      </p:sp>
    </p:spTree>
    <p:extLst>
      <p:ext uri="{BB962C8B-B14F-4D97-AF65-F5344CB8AC3E}">
        <p14:creationId xmlns:p14="http://schemas.microsoft.com/office/powerpoint/2010/main" val="344421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sr-Latn-RS" dirty="0"/>
              <a:t>Kreiranje </a:t>
            </a:r>
            <a:r>
              <a:rPr lang="sr-Latn-RS" i="1" dirty="0"/>
              <a:t>MoviesV6Controller</a:t>
            </a:r>
            <a:r>
              <a:rPr lang="sr-Latn-RS" dirty="0"/>
              <a:t>-a</a:t>
            </a:r>
            <a:endParaRPr lang="en-US"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582615"/>
            <a:ext cx="8596668" cy="4458749"/>
          </a:xfrm>
        </p:spPr>
        <p:txBody>
          <a:bodyPr/>
          <a:lstStyle/>
          <a:p>
            <a:r>
              <a:rPr lang="sr-Latn-RS" dirty="0"/>
              <a:t>Sada, preostaje još da kopiramo V5 kontroler filmova u V6, i da ga malo izmenimo</a:t>
            </a:r>
          </a:p>
          <a:p>
            <a:r>
              <a:rPr lang="sr-Latn-RS" dirty="0"/>
              <a:t>Naime, na početku svake akcije treba da dodamo proveru koja poziva </a:t>
            </a:r>
            <a:r>
              <a:rPr lang="sr-Latn-RS" i="1" dirty="0"/>
              <a:t>AuthenticateClaims()</a:t>
            </a:r>
            <a:r>
              <a:rPr lang="sr-Latn-RS" dirty="0"/>
              <a:t> funkciju iz </a:t>
            </a:r>
            <a:r>
              <a:rPr lang="sr-Latn-RS" i="1" dirty="0"/>
              <a:t>AccountController</a:t>
            </a:r>
            <a:r>
              <a:rPr lang="sr-Latn-RS" dirty="0"/>
              <a:t>-a</a:t>
            </a:r>
          </a:p>
          <a:p>
            <a:r>
              <a:rPr lang="sr-Latn-RS" dirty="0"/>
              <a:t>Ukoliko ova funkcija vrati false, treba da vratimo </a:t>
            </a:r>
            <a:r>
              <a:rPr lang="sr-Latn-RS" i="1" dirty="0"/>
              <a:t>Unauthorized()</a:t>
            </a:r>
            <a:endParaRPr lang="sr-Latn-RS" dirty="0"/>
          </a:p>
          <a:p>
            <a:r>
              <a:rPr lang="sr-Latn-RS" dirty="0"/>
              <a:t>Stoga, akcije sada takođe moraju da budu deklarisane sa </a:t>
            </a:r>
            <a:r>
              <a:rPr lang="sr-Latn-RS" i="1" dirty="0"/>
              <a:t>IActionResult</a:t>
            </a:r>
            <a:r>
              <a:rPr lang="sr-Latn-RS" dirty="0"/>
              <a:t> povratim tipom</a:t>
            </a:r>
          </a:p>
          <a:p>
            <a:r>
              <a:rPr lang="sr-Latn-RS" dirty="0"/>
              <a:t>Menjanje povratnog tipa na žalost utiče na to da ne možemo lepo da vratimo inicijalne objekte koje smo vraćali u tim akcijama – međutim, možemo da obmotamo te objekte sa </a:t>
            </a:r>
            <a:r>
              <a:rPr lang="sr-Latn-RS" i="1" dirty="0"/>
              <a:t>Ok()</a:t>
            </a:r>
            <a:r>
              <a:rPr lang="sr-Latn-RS" dirty="0"/>
              <a:t>, a ovo </a:t>
            </a:r>
            <a:r>
              <a:rPr lang="sr-Latn-RS" i="1" dirty="0"/>
              <a:t>ASP.NET</a:t>
            </a:r>
            <a:r>
              <a:rPr lang="sr-Latn-RS" dirty="0"/>
              <a:t>-u praktično isto znači kao što smo ranije objekte direktno vraćali, s tim da sada poštujemo i </a:t>
            </a:r>
            <a:r>
              <a:rPr lang="sr-Latn-RS" i="1" dirty="0"/>
              <a:t>IActionResult</a:t>
            </a:r>
            <a:endParaRPr lang="sr-Latn-RS" dirty="0"/>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50</a:t>
            </a:fld>
            <a:endParaRPr lang="en-US"/>
          </a:p>
        </p:txBody>
      </p:sp>
    </p:spTree>
    <p:extLst>
      <p:ext uri="{BB962C8B-B14F-4D97-AF65-F5344CB8AC3E}">
        <p14:creationId xmlns:p14="http://schemas.microsoft.com/office/powerpoint/2010/main" val="56211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A874CCE-962F-0F76-46A2-98C8E3EAB60C}"/>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337AC06F-1847-CE00-7D02-ADBCAD6779C2}"/>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365AB7EE-15F5-3D07-B396-2059F5E6418D}"/>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38E50F12-D196-42F4-68A2-226AF3779FF5}"/>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51</a:t>
            </a:fld>
            <a:endParaRPr lang="en-US">
              <a:solidFill>
                <a:srgbClr val="FFFFFF"/>
              </a:solidFill>
            </a:endParaRPr>
          </a:p>
        </p:txBody>
      </p:sp>
    </p:spTree>
    <p:extLst>
      <p:ext uri="{BB962C8B-B14F-4D97-AF65-F5344CB8AC3E}">
        <p14:creationId xmlns:p14="http://schemas.microsoft.com/office/powerpoint/2010/main" val="2633031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sr-Latn-RS" dirty="0"/>
              <a:t>Testiranje </a:t>
            </a:r>
            <a:r>
              <a:rPr lang="sr-Latn-RS" i="1" dirty="0"/>
              <a:t>MoviesV6Controller</a:t>
            </a:r>
            <a:r>
              <a:rPr lang="sr-Latn-RS" dirty="0"/>
              <a:t>-a</a:t>
            </a:r>
            <a:endParaRPr lang="en-US"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582615"/>
            <a:ext cx="8596668" cy="4458749"/>
          </a:xfrm>
        </p:spPr>
        <p:txBody>
          <a:bodyPr/>
          <a:lstStyle/>
          <a:p>
            <a:r>
              <a:rPr lang="sr-Latn-RS" dirty="0"/>
              <a:t>Recimo sada, u Postman aplikaciji možemo kreirati nov zahtev, npr. za testiranje </a:t>
            </a:r>
            <a:r>
              <a:rPr lang="sr-Latn-RS" i="1" dirty="0"/>
              <a:t>thrillers endpointa</a:t>
            </a:r>
            <a:r>
              <a:rPr lang="sr-Latn-RS" dirty="0"/>
              <a:t> gde dakle postoji i autentikacija</a:t>
            </a:r>
          </a:p>
          <a:p>
            <a:r>
              <a:rPr lang="sr-Latn-RS" dirty="0"/>
              <a:t>Prvenstveno možemo npr. probati zahtev bez autentikacije, a potom da dodamo autentikaciju i vidimo da zapravo dobijamo iste rezultate kao i ranije</a:t>
            </a:r>
          </a:p>
          <a:p>
            <a:r>
              <a:rPr lang="sr-Latn-RS" dirty="0"/>
              <a:t>Kao bonus test, možete probati da unesete pogrešnu lozinku, ili dobru lozinku ali pogrešno korisničko ime</a:t>
            </a:r>
          </a:p>
          <a:p>
            <a:r>
              <a:rPr lang="sr-Latn-RS" dirty="0"/>
              <a:t>Sve kombinacije bi trebalo adekvatno da rade</a:t>
            </a:r>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52</a:t>
            </a:fld>
            <a:endParaRPr lang="en-US"/>
          </a:p>
        </p:txBody>
      </p:sp>
    </p:spTree>
    <p:extLst>
      <p:ext uri="{BB962C8B-B14F-4D97-AF65-F5344CB8AC3E}">
        <p14:creationId xmlns:p14="http://schemas.microsoft.com/office/powerpoint/2010/main" val="327620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1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2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2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3" name="Rectangle 3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3C7B37FC-83B0-FDC8-6148-7946DF74EF22}"/>
              </a:ext>
            </a:extLst>
          </p:cNvPr>
          <p:cNvPicPr>
            <a:picLocks noChangeAspect="1"/>
          </p:cNvPicPr>
          <p:nvPr/>
        </p:nvPicPr>
        <p:blipFill>
          <a:blip r:embed="rId2"/>
          <a:stretch>
            <a:fillRect/>
          </a:stretch>
        </p:blipFill>
        <p:spPr>
          <a:xfrm>
            <a:off x="2409881" y="1131994"/>
            <a:ext cx="7374114" cy="4590386"/>
          </a:xfrm>
          <a:prstGeom prst="rect">
            <a:avLst/>
          </a:prstGeom>
        </p:spPr>
      </p:pic>
      <p:sp>
        <p:nvSpPr>
          <p:cNvPr id="5" name="Footer Placeholder 4">
            <a:extLst>
              <a:ext uri="{FF2B5EF4-FFF2-40B4-BE49-F238E27FC236}">
                <a16:creationId xmlns:a16="http://schemas.microsoft.com/office/drawing/2014/main" id="{22B21699-4E22-F4A3-8C0B-9411D31449F0}"/>
              </a:ext>
            </a:extLst>
          </p:cNvPr>
          <p:cNvSpPr>
            <a:spLocks noGrp="1"/>
          </p:cNvSpPr>
          <p:nvPr>
            <p:ph type="ftr" sz="quarter" idx="11"/>
          </p:nvPr>
        </p:nvSpPr>
        <p:spPr>
          <a:xfrm>
            <a:off x="653889" y="6411619"/>
            <a:ext cx="6297612"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435B49AD-3926-4251-834C-59668A594A68}"/>
              </a:ext>
            </a:extLst>
          </p:cNvPr>
          <p:cNvSpPr>
            <a:spLocks noGrp="1"/>
          </p:cNvSpPr>
          <p:nvPr>
            <p:ph type="dt" sz="half" idx="10"/>
          </p:nvPr>
        </p:nvSpPr>
        <p:spPr>
          <a:xfrm>
            <a:off x="9378068" y="6411619"/>
            <a:ext cx="911939"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AB14773F-3B63-DE90-6FB2-B8C51D786482}"/>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53</a:t>
            </a:fld>
            <a:endParaRPr lang="en-US">
              <a:solidFill>
                <a:srgbClr val="FFFFFF"/>
              </a:solidFill>
            </a:endParaRPr>
          </a:p>
        </p:txBody>
      </p:sp>
    </p:spTree>
    <p:extLst>
      <p:ext uri="{BB962C8B-B14F-4D97-AF65-F5344CB8AC3E}">
        <p14:creationId xmlns:p14="http://schemas.microsoft.com/office/powerpoint/2010/main" val="4036272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7871D9E-6402-8E8D-7618-B11849367AA2}"/>
              </a:ext>
            </a:extLst>
          </p:cNvPr>
          <p:cNvPicPr>
            <a:picLocks noChangeAspect="1"/>
          </p:cNvPicPr>
          <p:nvPr/>
        </p:nvPicPr>
        <p:blipFill>
          <a:blip r:embed="rId2"/>
          <a:stretch>
            <a:fillRect/>
          </a:stretch>
        </p:blipFill>
        <p:spPr>
          <a:xfrm>
            <a:off x="2409881" y="1131994"/>
            <a:ext cx="7374114" cy="4590386"/>
          </a:xfrm>
          <a:prstGeom prst="rect">
            <a:avLst/>
          </a:prstGeom>
        </p:spPr>
      </p:pic>
      <p:sp>
        <p:nvSpPr>
          <p:cNvPr id="5" name="Footer Placeholder 4">
            <a:extLst>
              <a:ext uri="{FF2B5EF4-FFF2-40B4-BE49-F238E27FC236}">
                <a16:creationId xmlns:a16="http://schemas.microsoft.com/office/drawing/2014/main" id="{3DA063A3-B2CD-D12C-09E4-9CFAB22134AC}"/>
              </a:ext>
            </a:extLst>
          </p:cNvPr>
          <p:cNvSpPr>
            <a:spLocks noGrp="1"/>
          </p:cNvSpPr>
          <p:nvPr>
            <p:ph type="ftr" sz="quarter" idx="11"/>
          </p:nvPr>
        </p:nvSpPr>
        <p:spPr>
          <a:xfrm>
            <a:off x="653889" y="6411619"/>
            <a:ext cx="6297612"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1481204C-448E-1105-049D-A70A06E76847}"/>
              </a:ext>
            </a:extLst>
          </p:cNvPr>
          <p:cNvSpPr>
            <a:spLocks noGrp="1"/>
          </p:cNvSpPr>
          <p:nvPr>
            <p:ph type="dt" sz="half" idx="10"/>
          </p:nvPr>
        </p:nvSpPr>
        <p:spPr>
          <a:xfrm>
            <a:off x="9378068" y="6411619"/>
            <a:ext cx="911939"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8788D5D6-6890-9870-39C9-8C110A29B51D}"/>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54</a:t>
            </a:fld>
            <a:endParaRPr lang="en-US">
              <a:solidFill>
                <a:srgbClr val="FFFFFF"/>
              </a:solidFill>
            </a:endParaRPr>
          </a:p>
        </p:txBody>
      </p:sp>
    </p:spTree>
    <p:extLst>
      <p:ext uri="{BB962C8B-B14F-4D97-AF65-F5344CB8AC3E}">
        <p14:creationId xmlns:p14="http://schemas.microsoft.com/office/powerpoint/2010/main" val="1565565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1B7E0AA0-9BC0-676F-ADCE-387C0555AF76}"/>
              </a:ext>
            </a:extLst>
          </p:cNvPr>
          <p:cNvPicPr>
            <a:picLocks noChangeAspect="1"/>
          </p:cNvPicPr>
          <p:nvPr/>
        </p:nvPicPr>
        <p:blipFill>
          <a:blip r:embed="rId2"/>
          <a:stretch>
            <a:fillRect/>
          </a:stretch>
        </p:blipFill>
        <p:spPr>
          <a:xfrm>
            <a:off x="2409881" y="1131994"/>
            <a:ext cx="7374114" cy="4590386"/>
          </a:xfrm>
          <a:prstGeom prst="rect">
            <a:avLst/>
          </a:prstGeom>
        </p:spPr>
      </p:pic>
      <p:sp>
        <p:nvSpPr>
          <p:cNvPr id="5" name="Footer Placeholder 4">
            <a:extLst>
              <a:ext uri="{FF2B5EF4-FFF2-40B4-BE49-F238E27FC236}">
                <a16:creationId xmlns:a16="http://schemas.microsoft.com/office/drawing/2014/main" id="{6AD6B552-1558-1E91-2C3E-672A0883BEC8}"/>
              </a:ext>
            </a:extLst>
          </p:cNvPr>
          <p:cNvSpPr>
            <a:spLocks noGrp="1"/>
          </p:cNvSpPr>
          <p:nvPr>
            <p:ph type="ftr" sz="quarter" idx="11"/>
          </p:nvPr>
        </p:nvSpPr>
        <p:spPr>
          <a:xfrm>
            <a:off x="653889" y="6411619"/>
            <a:ext cx="6297612"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FD679D80-BB07-E49D-83B9-05608D638526}"/>
              </a:ext>
            </a:extLst>
          </p:cNvPr>
          <p:cNvSpPr>
            <a:spLocks noGrp="1"/>
          </p:cNvSpPr>
          <p:nvPr>
            <p:ph type="dt" sz="half" idx="10"/>
          </p:nvPr>
        </p:nvSpPr>
        <p:spPr>
          <a:xfrm>
            <a:off x="9378068" y="6411619"/>
            <a:ext cx="911939"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89E0C9C0-EC17-EDCC-20D6-743ACD26F6D9}"/>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55</a:t>
            </a:fld>
            <a:endParaRPr lang="en-US">
              <a:solidFill>
                <a:srgbClr val="FFFFFF"/>
              </a:solidFill>
            </a:endParaRPr>
          </a:p>
        </p:txBody>
      </p:sp>
    </p:spTree>
    <p:extLst>
      <p:ext uri="{BB962C8B-B14F-4D97-AF65-F5344CB8AC3E}">
        <p14:creationId xmlns:p14="http://schemas.microsoft.com/office/powerpoint/2010/main" val="32773047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DEB46F8-5558-D46D-A7D8-41F7EA6A7394}"/>
              </a:ext>
            </a:extLst>
          </p:cNvPr>
          <p:cNvPicPr>
            <a:picLocks noChangeAspect="1"/>
          </p:cNvPicPr>
          <p:nvPr/>
        </p:nvPicPr>
        <p:blipFill>
          <a:blip r:embed="rId2"/>
          <a:stretch>
            <a:fillRect/>
          </a:stretch>
        </p:blipFill>
        <p:spPr>
          <a:xfrm>
            <a:off x="2409881" y="1131994"/>
            <a:ext cx="7374114" cy="4590386"/>
          </a:xfrm>
          <a:prstGeom prst="rect">
            <a:avLst/>
          </a:prstGeom>
        </p:spPr>
      </p:pic>
      <p:sp>
        <p:nvSpPr>
          <p:cNvPr id="5" name="Footer Placeholder 4">
            <a:extLst>
              <a:ext uri="{FF2B5EF4-FFF2-40B4-BE49-F238E27FC236}">
                <a16:creationId xmlns:a16="http://schemas.microsoft.com/office/drawing/2014/main" id="{C66644F2-F5AB-DEB3-C16D-5FBEA82213A5}"/>
              </a:ext>
            </a:extLst>
          </p:cNvPr>
          <p:cNvSpPr>
            <a:spLocks noGrp="1"/>
          </p:cNvSpPr>
          <p:nvPr>
            <p:ph type="ftr" sz="quarter" idx="11"/>
          </p:nvPr>
        </p:nvSpPr>
        <p:spPr>
          <a:xfrm>
            <a:off x="653889" y="6411619"/>
            <a:ext cx="6297612"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4D0140F9-573B-B1D7-FD71-F3298185C1EB}"/>
              </a:ext>
            </a:extLst>
          </p:cNvPr>
          <p:cNvSpPr>
            <a:spLocks noGrp="1"/>
          </p:cNvSpPr>
          <p:nvPr>
            <p:ph type="dt" sz="half" idx="10"/>
          </p:nvPr>
        </p:nvSpPr>
        <p:spPr>
          <a:xfrm>
            <a:off x="9378068" y="6411619"/>
            <a:ext cx="911939"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B762D803-406B-648A-5B9F-76EC925A5AD6}"/>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56</a:t>
            </a:fld>
            <a:endParaRPr lang="en-US">
              <a:solidFill>
                <a:srgbClr val="FFFFFF"/>
              </a:solidFill>
            </a:endParaRPr>
          </a:p>
        </p:txBody>
      </p:sp>
    </p:spTree>
    <p:extLst>
      <p:ext uri="{BB962C8B-B14F-4D97-AF65-F5344CB8AC3E}">
        <p14:creationId xmlns:p14="http://schemas.microsoft.com/office/powerpoint/2010/main" val="6903490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sr-Latn-RS" i="1" dirty="0"/>
              <a:t>AppDbContext</a:t>
            </a:r>
            <a:endParaRPr lang="en-US" i="1"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582615"/>
            <a:ext cx="8596668" cy="4458749"/>
          </a:xfrm>
        </p:spPr>
        <p:txBody>
          <a:bodyPr/>
          <a:lstStyle/>
          <a:p>
            <a:r>
              <a:rPr lang="sr-Latn-RS" dirty="0"/>
              <a:t>Treba napomenuti da nije dobra praksa koristiti više različitih instanci </a:t>
            </a:r>
            <a:r>
              <a:rPr lang="sr-Latn-RS" i="1" dirty="0"/>
              <a:t>AppDbContext</a:t>
            </a:r>
            <a:r>
              <a:rPr lang="sr-Latn-RS" dirty="0"/>
              <a:t> klase</a:t>
            </a:r>
          </a:p>
          <a:p>
            <a:r>
              <a:rPr lang="sr-Latn-RS" dirty="0"/>
              <a:t>U ovom slučaju, imamo 2, jedan u </a:t>
            </a:r>
            <a:r>
              <a:rPr lang="sr-Latn-RS" i="1" dirty="0"/>
              <a:t>AccountController</a:t>
            </a:r>
            <a:r>
              <a:rPr lang="sr-Latn-RS" dirty="0"/>
              <a:t>-u, a drugi unutar </a:t>
            </a:r>
            <a:r>
              <a:rPr lang="sr-Latn-RS" i="1" dirty="0"/>
              <a:t>MoviesV6Controller</a:t>
            </a:r>
            <a:r>
              <a:rPr lang="sr-Latn-RS" dirty="0"/>
              <a:t>-a</a:t>
            </a:r>
          </a:p>
          <a:p>
            <a:r>
              <a:rPr lang="sr-Latn-RS" dirty="0"/>
              <a:t>Tačnije, postoji jedna instanca i u </a:t>
            </a:r>
            <a:r>
              <a:rPr lang="sr-Latn-RS" i="1" dirty="0"/>
              <a:t>MoviesV5Controller</a:t>
            </a:r>
            <a:r>
              <a:rPr lang="sr-Latn-RS" dirty="0"/>
              <a:t>-u</a:t>
            </a:r>
          </a:p>
          <a:p>
            <a:r>
              <a:rPr lang="sr-Latn-RS" dirty="0"/>
              <a:t>Pri korišćenju, ovo može da uzrokuje nekoliko problema, pa recimo, možemo definisati jednu instancu negde globalno (statički), gde svi delovi aplikacije mogu da pristupe i dobiju ovu instancu, i nakon toga nju koriste</a:t>
            </a:r>
            <a:endParaRPr lang="en-US" dirty="0"/>
          </a:p>
          <a:p>
            <a:r>
              <a:rPr lang="sr-Latn-RS" dirty="0"/>
              <a:t>Ova instanca recimo može da se nalazi u </a:t>
            </a:r>
            <a:r>
              <a:rPr lang="sr-Latn-RS" i="1" dirty="0"/>
              <a:t>AppDbContext</a:t>
            </a:r>
            <a:r>
              <a:rPr lang="sr-Latn-RS" dirty="0"/>
              <a:t> klasi, a iz svih ostalih treba da je uklonimo (iz </a:t>
            </a:r>
            <a:r>
              <a:rPr lang="sr-Latn-RS" i="1" dirty="0"/>
              <a:t>AccountController</a:t>
            </a:r>
            <a:r>
              <a:rPr lang="sr-Latn-RS" dirty="0"/>
              <a:t>, </a:t>
            </a:r>
            <a:r>
              <a:rPr lang="sr-Latn-RS" i="1" dirty="0"/>
              <a:t>MoviesV5Controller</a:t>
            </a:r>
            <a:r>
              <a:rPr lang="sr-Latn-RS" dirty="0"/>
              <a:t> i </a:t>
            </a:r>
            <a:r>
              <a:rPr lang="sr-Latn-RS" i="1" dirty="0"/>
              <a:t>MoviesV6Controller</a:t>
            </a:r>
            <a:r>
              <a:rPr lang="sr-Latn-RS" dirty="0"/>
              <a:t>)</a:t>
            </a:r>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57</a:t>
            </a:fld>
            <a:endParaRPr lang="en-US"/>
          </a:p>
        </p:txBody>
      </p:sp>
    </p:spTree>
    <p:extLst>
      <p:ext uri="{BB962C8B-B14F-4D97-AF65-F5344CB8AC3E}">
        <p14:creationId xmlns:p14="http://schemas.microsoft.com/office/powerpoint/2010/main" val="39194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C997D296-BFC1-0C16-6698-D5E4C86659DD}"/>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27F66F3E-9748-684A-EF78-B9B249A27E71}"/>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34D5D2B4-77E2-6675-0B2D-EA1DE168C354}"/>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AC9618A5-1B4F-7C04-C0C2-843EDF4C070F}"/>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58</a:t>
            </a:fld>
            <a:endParaRPr lang="en-US">
              <a:solidFill>
                <a:srgbClr val="FFFFFF"/>
              </a:solidFill>
            </a:endParaRPr>
          </a:p>
        </p:txBody>
      </p:sp>
    </p:spTree>
    <p:extLst>
      <p:ext uri="{BB962C8B-B14F-4D97-AF65-F5344CB8AC3E}">
        <p14:creationId xmlns:p14="http://schemas.microsoft.com/office/powerpoint/2010/main" val="26563648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5F82026E-745E-834C-2E88-8A00F5299C16}"/>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D4D45EE0-CE8D-2278-E34F-5C4EC5C03B5B}"/>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E50554DC-F75B-FCA0-17E4-9ACCB6CFE659}"/>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9F96B0C4-6DC8-7CC5-D6AF-E8654073B11B}"/>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59</a:t>
            </a:fld>
            <a:endParaRPr lang="en-US">
              <a:solidFill>
                <a:srgbClr val="FFFFFF"/>
              </a:solidFill>
            </a:endParaRPr>
          </a:p>
        </p:txBody>
      </p:sp>
    </p:spTree>
    <p:extLst>
      <p:ext uri="{BB962C8B-B14F-4D97-AF65-F5344CB8AC3E}">
        <p14:creationId xmlns:p14="http://schemas.microsoft.com/office/powerpoint/2010/main" val="177767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dirty="0"/>
              <a:t>Autentikacija</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469877"/>
            <a:ext cx="8596668" cy="4571486"/>
          </a:xfrm>
        </p:spPr>
        <p:txBody>
          <a:bodyPr/>
          <a:lstStyle/>
          <a:p>
            <a:r>
              <a:rPr lang="sr-Latn-RS" dirty="0"/>
              <a:t>Međutim, identitet sam po sebi u udaljenim sistemima nije dovoljan mehanizam u kom bi postojala pouzdana autentikacija</a:t>
            </a:r>
          </a:p>
          <a:p>
            <a:r>
              <a:rPr lang="sr-Latn-RS" dirty="0"/>
              <a:t>U telefonskim pozivima to jeste slučaj, jer direktnom razmenom broja telefona sigurno znate da on pripata baš toj osobi</a:t>
            </a:r>
          </a:p>
          <a:p>
            <a:r>
              <a:rPr lang="sr-Latn-RS" dirty="0"/>
              <a:t>U aplikacijama, često se pored korisničkog imena, od korisnika pri registraciji zahteva da unese i lozinku koju će samo taj korisnik znati</a:t>
            </a:r>
          </a:p>
          <a:p>
            <a:r>
              <a:rPr lang="sr-Latn-RS" dirty="0"/>
              <a:t>Svaki naredni put, kada korisnik želi da dobije pristup sistemu, tj. da se uloguje, čime treba da obavi autentikaciju, pored svog korisničkog imena, mora da pruži (engl. </a:t>
            </a:r>
            <a:r>
              <a:rPr lang="sr-Latn-RS" i="1" dirty="0"/>
              <a:t>provide</a:t>
            </a:r>
            <a:r>
              <a:rPr lang="sr-Latn-RS" dirty="0"/>
              <a:t>) i lozinku koju samo on zna</a:t>
            </a:r>
          </a:p>
          <a:p>
            <a:r>
              <a:rPr lang="sr-Latn-RS" dirty="0"/>
              <a:t>Samom činjenicom što je korisnik dobru lozinku dao sistemu (odnosno istu onu koju je i definisao pri registraciji), potvrđujemo da je to zaista taj korisnik za kog tvrdi da jeste, i dajemo mu pristup svom nalogu, pa i delovima sistema kojima recimo neulogovan korisnik (engl. </a:t>
            </a:r>
            <a:r>
              <a:rPr lang="sr-Latn-RS" i="1" dirty="0"/>
              <a:t>guest</a:t>
            </a:r>
            <a:r>
              <a:rPr lang="sr-Latn-RS" dirty="0"/>
              <a:t>) ne može da pristupi</a:t>
            </a:r>
            <a:endParaRPr lang="en-US" dirty="0"/>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6</a:t>
            </a:fld>
            <a:endParaRPr lang="en-US"/>
          </a:p>
        </p:txBody>
      </p:sp>
    </p:spTree>
    <p:extLst>
      <p:ext uri="{BB962C8B-B14F-4D97-AF65-F5344CB8AC3E}">
        <p14:creationId xmlns:p14="http://schemas.microsoft.com/office/powerpoint/2010/main" val="137809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84C7BAF2-C6B8-43A4-0EF5-0BBCB3178CD8}"/>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6712B34C-0019-02CC-950F-84642706BE21}"/>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798EC9CE-AE83-C53E-6798-A9D476A8B734}"/>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FA67B659-34E2-6DD5-535A-44E19667B0FE}"/>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60</a:t>
            </a:fld>
            <a:endParaRPr lang="en-US">
              <a:solidFill>
                <a:srgbClr val="FFFFFF"/>
              </a:solidFill>
            </a:endParaRPr>
          </a:p>
        </p:txBody>
      </p:sp>
    </p:spTree>
    <p:extLst>
      <p:ext uri="{BB962C8B-B14F-4D97-AF65-F5344CB8AC3E}">
        <p14:creationId xmlns:p14="http://schemas.microsoft.com/office/powerpoint/2010/main" val="25593332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5E628B5-8775-32A7-CAFF-740171C2614D}"/>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02896BA5-8D02-F9FC-A981-EAC3DE83E687}"/>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B0117B11-ADF8-EAC0-D41D-6716668323F2}"/>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98D14B30-5DF8-97E2-6904-A665B853BCCB}"/>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61</a:t>
            </a:fld>
            <a:endParaRPr lang="en-US">
              <a:solidFill>
                <a:srgbClr val="FFFFFF"/>
              </a:solidFill>
            </a:endParaRPr>
          </a:p>
        </p:txBody>
      </p:sp>
    </p:spTree>
    <p:extLst>
      <p:ext uri="{BB962C8B-B14F-4D97-AF65-F5344CB8AC3E}">
        <p14:creationId xmlns:p14="http://schemas.microsoft.com/office/powerpoint/2010/main" val="3185942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C9D773E-AB12-5B3B-4189-C5FB248A5780}"/>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60D4D53A-D853-FC93-87AC-FFF11FB59FEF}"/>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45645B82-38D5-EDEA-C093-8D587981816F}"/>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B7036D4A-734E-A2EB-C137-967DD102010E}"/>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62</a:t>
            </a:fld>
            <a:endParaRPr lang="en-US">
              <a:solidFill>
                <a:srgbClr val="FFFFFF"/>
              </a:solidFill>
            </a:endParaRPr>
          </a:p>
        </p:txBody>
      </p:sp>
    </p:spTree>
    <p:extLst>
      <p:ext uri="{BB962C8B-B14F-4D97-AF65-F5344CB8AC3E}">
        <p14:creationId xmlns:p14="http://schemas.microsoft.com/office/powerpoint/2010/main" val="30842529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sr-Latn-RS" dirty="0"/>
              <a:t>Izmene na </a:t>
            </a:r>
            <a:r>
              <a:rPr lang="sr-Latn-RS" i="1" dirty="0"/>
              <a:t>frontend</a:t>
            </a:r>
            <a:r>
              <a:rPr lang="sr-Latn-RS" dirty="0"/>
              <a:t>-u</a:t>
            </a:r>
            <a:endParaRPr lang="en-US"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404595"/>
            <a:ext cx="8596668" cy="4636770"/>
          </a:xfrm>
        </p:spPr>
        <p:txBody>
          <a:bodyPr/>
          <a:lstStyle/>
          <a:p>
            <a:r>
              <a:rPr lang="sr-Latn-RS" dirty="0"/>
              <a:t>Preostaje još samo da se naprave korespondne izmene na </a:t>
            </a:r>
            <a:r>
              <a:rPr lang="sr-Latn-RS" i="1" dirty="0"/>
              <a:t>frontend</a:t>
            </a:r>
            <a:r>
              <a:rPr lang="sr-Latn-RS" dirty="0"/>
              <a:t> aplikaciji</a:t>
            </a:r>
          </a:p>
          <a:p>
            <a:r>
              <a:rPr lang="sr-Latn-RS" dirty="0"/>
              <a:t>Prvenstveno, postojeći fajl </a:t>
            </a:r>
            <a:r>
              <a:rPr lang="sr-Latn-RS" i="1" dirty="0"/>
              <a:t>index.html</a:t>
            </a:r>
            <a:r>
              <a:rPr lang="sr-Latn-RS" dirty="0"/>
              <a:t> treba preimenovati na </a:t>
            </a:r>
            <a:r>
              <a:rPr lang="sr-Latn-RS" i="1" dirty="0"/>
              <a:t>home-page.html</a:t>
            </a:r>
            <a:r>
              <a:rPr lang="sr-Latn-RS" dirty="0"/>
              <a:t>, jer će tu stajati sama aplikacija, a napravićemo novu </a:t>
            </a:r>
            <a:r>
              <a:rPr lang="sr-Latn-RS" i="1" dirty="0"/>
              <a:t>index.html</a:t>
            </a:r>
            <a:r>
              <a:rPr lang="sr-Latn-RS" dirty="0"/>
              <a:t> stranicu gde će biti opcija za logovanje i registraciju</a:t>
            </a:r>
          </a:p>
          <a:p>
            <a:r>
              <a:rPr lang="sr-Latn-RS" dirty="0"/>
              <a:t>Takođe, i </a:t>
            </a:r>
            <a:r>
              <a:rPr lang="sr-Latn-RS" i="1" dirty="0"/>
              <a:t>js</a:t>
            </a:r>
            <a:r>
              <a:rPr lang="sr-Latn-RS" dirty="0"/>
              <a:t> fajlove možemo adekvatn preimenovati, recimo, umesti </a:t>
            </a:r>
            <a:r>
              <a:rPr lang="sr-Latn-RS" i="1" dirty="0"/>
              <a:t>index.js</a:t>
            </a:r>
            <a:r>
              <a:rPr lang="sr-Latn-RS" dirty="0"/>
              <a:t> možemo upotrebiti </a:t>
            </a:r>
            <a:r>
              <a:rPr lang="sr-Latn-RS" i="1" dirty="0"/>
              <a:t>home-page.js</a:t>
            </a:r>
            <a:r>
              <a:rPr lang="sr-Latn-RS" dirty="0"/>
              <a:t>, a </a:t>
            </a:r>
            <a:r>
              <a:rPr lang="sr-Latn-RS" i="1" dirty="0"/>
              <a:t>ui.js</a:t>
            </a:r>
            <a:r>
              <a:rPr lang="sr-Latn-RS" dirty="0"/>
              <a:t> može biti nazvana </a:t>
            </a:r>
            <a:r>
              <a:rPr lang="sr-Latn-RS" i="1" dirty="0"/>
              <a:t>home-page.ui.js</a:t>
            </a:r>
          </a:p>
          <a:p>
            <a:r>
              <a:rPr lang="sr-Latn-RS" dirty="0"/>
              <a:t>Koristićemo V6 kontroler, pa tako, moraćemo i da šaljemo polje u zaglavlju zahteva za autentikaciju (</a:t>
            </a:r>
            <a:r>
              <a:rPr lang="sr-Latn-RS" i="1" dirty="0"/>
              <a:t>Authorization header</a:t>
            </a:r>
            <a:r>
              <a:rPr lang="sr-Latn-RS" dirty="0"/>
              <a:t>)</a:t>
            </a:r>
          </a:p>
          <a:p>
            <a:r>
              <a:rPr lang="sr-Latn-RS" dirty="0"/>
              <a:t>Ne zaboravite da takođe promenite nazive u </a:t>
            </a:r>
            <a:r>
              <a:rPr lang="en-US" dirty="0"/>
              <a:t>&lt;</a:t>
            </a:r>
            <a:r>
              <a:rPr lang="sr-Latn-RS" dirty="0"/>
              <a:t>script src=</a:t>
            </a:r>
            <a:r>
              <a:rPr lang="en-US" dirty="0"/>
              <a:t>“”&gt;</a:t>
            </a:r>
            <a:r>
              <a:rPr lang="sr-Latn-RS" dirty="0"/>
              <a:t> </a:t>
            </a:r>
            <a:r>
              <a:rPr lang="en-US" dirty="0" err="1"/>
              <a:t>tagovima</a:t>
            </a:r>
            <a:r>
              <a:rPr lang="sr-Latn-RS" dirty="0"/>
              <a:t> unutar </a:t>
            </a:r>
            <a:r>
              <a:rPr lang="sr-Latn-RS" i="1" dirty="0"/>
              <a:t>.html</a:t>
            </a:r>
            <a:r>
              <a:rPr lang="sr-Latn-RS" dirty="0"/>
              <a:t> stranica!</a:t>
            </a:r>
          </a:p>
          <a:p>
            <a:r>
              <a:rPr lang="sr-Latn-RS" dirty="0"/>
              <a:t>Potom, kreiraćemo nove </a:t>
            </a:r>
            <a:r>
              <a:rPr lang="sr-Latn-RS" i="1" dirty="0"/>
              <a:t>index.html</a:t>
            </a:r>
            <a:r>
              <a:rPr lang="sr-Latn-RS" dirty="0"/>
              <a:t>, </a:t>
            </a:r>
            <a:r>
              <a:rPr lang="sr-Latn-RS" i="1" dirty="0"/>
              <a:t>index.js</a:t>
            </a:r>
            <a:r>
              <a:rPr lang="sr-Latn-RS" dirty="0"/>
              <a:t> i </a:t>
            </a:r>
            <a:r>
              <a:rPr lang="sr-Latn-RS" i="1" dirty="0"/>
              <a:t>index.ui.js</a:t>
            </a:r>
            <a:r>
              <a:rPr lang="sr-Latn-RS" dirty="0"/>
              <a:t> fajlove koji će se baviti početnom stranicom za logovanje i registraciju</a:t>
            </a:r>
          </a:p>
          <a:p>
            <a:r>
              <a:rPr lang="sr-Latn-RS" dirty="0"/>
              <a:t>Ne zaboravite na opciju </a:t>
            </a:r>
            <a:r>
              <a:rPr lang="sr-Latn-RS" i="1" dirty="0"/>
              <a:t>Open with Code</a:t>
            </a:r>
            <a:r>
              <a:rPr lang="sr-Latn-RS" dirty="0"/>
              <a:t> u </a:t>
            </a:r>
            <a:r>
              <a:rPr lang="sr-Latn-RS" i="1" dirty="0"/>
              <a:t>Windows Explorer</a:t>
            </a:r>
            <a:r>
              <a:rPr lang="sr-Latn-RS" dirty="0"/>
              <a:t>-u!</a:t>
            </a:r>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63</a:t>
            </a:fld>
            <a:endParaRPr lang="en-US"/>
          </a:p>
        </p:txBody>
      </p:sp>
    </p:spTree>
    <p:extLst>
      <p:ext uri="{BB962C8B-B14F-4D97-AF65-F5344CB8AC3E}">
        <p14:creationId xmlns:p14="http://schemas.microsoft.com/office/powerpoint/2010/main" val="340105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97EF2F5-0949-0322-FAD7-14F824EC757B}"/>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113D6EB4-D494-8B9E-C49C-147F8DEB1EAF}"/>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78C2A7E4-DC3E-715A-B118-48B05D971714}"/>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F5B8E325-7F66-4E59-5E65-3B4E36CA1533}"/>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64</a:t>
            </a:fld>
            <a:endParaRPr lang="en-US">
              <a:solidFill>
                <a:srgbClr val="FFFFFF"/>
              </a:solidFill>
            </a:endParaRPr>
          </a:p>
        </p:txBody>
      </p:sp>
    </p:spTree>
    <p:extLst>
      <p:ext uri="{BB962C8B-B14F-4D97-AF65-F5344CB8AC3E}">
        <p14:creationId xmlns:p14="http://schemas.microsoft.com/office/powerpoint/2010/main" val="5024202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sr-Latn-RS" dirty="0"/>
              <a:t>Izmene na </a:t>
            </a:r>
            <a:r>
              <a:rPr lang="sr-Latn-RS" i="1" dirty="0"/>
              <a:t>frontend</a:t>
            </a:r>
            <a:r>
              <a:rPr lang="sr-Latn-RS" dirty="0"/>
              <a:t>-u</a:t>
            </a:r>
            <a:endParaRPr lang="en-US"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404595"/>
            <a:ext cx="8596668" cy="4636770"/>
          </a:xfrm>
        </p:spPr>
        <p:txBody>
          <a:bodyPr/>
          <a:lstStyle/>
          <a:p>
            <a:r>
              <a:rPr lang="sr-Latn-RS" dirty="0"/>
              <a:t>Možemo sada kreirati </a:t>
            </a:r>
            <a:r>
              <a:rPr lang="sr-Latn-RS" i="1" dirty="0"/>
              <a:t>index</a:t>
            </a:r>
            <a:r>
              <a:rPr lang="sr-Latn-RS" dirty="0"/>
              <a:t> fajlove ge će se dakle nalaziti deo aplikacije koji obavlja registraciju i logovanje</a:t>
            </a:r>
          </a:p>
          <a:p>
            <a:r>
              <a:rPr lang="sr-Latn-RS" dirty="0"/>
              <a:t>Počećemo od </a:t>
            </a:r>
            <a:r>
              <a:rPr lang="sr-Latn-RS" i="1" dirty="0"/>
              <a:t>index.html</a:t>
            </a:r>
            <a:r>
              <a:rPr lang="sr-Latn-RS" dirty="0"/>
              <a:t> – ova stranica je veoma jednostvana, i pored uključivanja </a:t>
            </a:r>
            <a:r>
              <a:rPr lang="sr-Latn-RS" i="1" dirty="0"/>
              <a:t>index.js</a:t>
            </a:r>
            <a:r>
              <a:rPr lang="sr-Latn-RS" dirty="0"/>
              <a:t> i </a:t>
            </a:r>
            <a:r>
              <a:rPr lang="sr-Latn-RS" i="1" dirty="0"/>
              <a:t>index.ui.js</a:t>
            </a:r>
            <a:r>
              <a:rPr lang="sr-Latn-RS" dirty="0"/>
              <a:t> fajla, treba praktično da prikaže polja za unos korisničkih podataka za svrhe logovanja i registracije, a takođe i </a:t>
            </a:r>
            <a:r>
              <a:rPr lang="sr-Latn-RS" i="1" dirty="0"/>
              <a:t>button</a:t>
            </a:r>
            <a:r>
              <a:rPr lang="sr-Latn-RS" dirty="0"/>
              <a:t>-e koji će okinuti (engl. </a:t>
            </a:r>
            <a:r>
              <a:rPr lang="sr-Latn-RS" i="1" dirty="0"/>
              <a:t>trigger</a:t>
            </a:r>
            <a:r>
              <a:rPr lang="sr-Latn-RS" dirty="0"/>
              <a:t>) same funkcionalnosti</a:t>
            </a:r>
          </a:p>
          <a:p>
            <a:r>
              <a:rPr lang="sr-Latn-RS" dirty="0"/>
              <a:t>Pored ovih </a:t>
            </a:r>
            <a:r>
              <a:rPr lang="sr-Latn-RS" i="1" dirty="0"/>
              <a:t>UI</a:t>
            </a:r>
            <a:r>
              <a:rPr lang="sr-Latn-RS" dirty="0"/>
              <a:t> elemenata, dobra praksa je da postoji i neka labela pored funkcionalnosti, gde će se prikazati status same akcije – da li je uspešna ili je recimo došlo do neke greške</a:t>
            </a:r>
          </a:p>
          <a:p>
            <a:r>
              <a:rPr lang="sr-Latn-RS" dirty="0"/>
              <a:t>Ne mora to biti labela – u današnjim tehnologijama, postoje bolji principi koji se mogu koristiti za isto, međutim, radi jednostavnosti, mi ćemo koristiti labele</a:t>
            </a:r>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65</a:t>
            </a:fld>
            <a:endParaRPr lang="en-US"/>
          </a:p>
        </p:txBody>
      </p:sp>
    </p:spTree>
    <p:extLst>
      <p:ext uri="{BB962C8B-B14F-4D97-AF65-F5344CB8AC3E}">
        <p14:creationId xmlns:p14="http://schemas.microsoft.com/office/powerpoint/2010/main" val="236417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D5DF1C3-7574-A7C1-610C-365929610612}"/>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39E0061A-1996-D7E6-32DA-C2C46FA84069}"/>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EB227D91-69D2-8580-232F-B951E5AA5AFD}"/>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EA201FE9-40D0-A04D-5C74-336498C4C1FB}"/>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66</a:t>
            </a:fld>
            <a:endParaRPr lang="en-US">
              <a:solidFill>
                <a:srgbClr val="FFFFFF"/>
              </a:solidFill>
            </a:endParaRPr>
          </a:p>
        </p:txBody>
      </p:sp>
    </p:spTree>
    <p:extLst>
      <p:ext uri="{BB962C8B-B14F-4D97-AF65-F5344CB8AC3E}">
        <p14:creationId xmlns:p14="http://schemas.microsoft.com/office/powerpoint/2010/main" val="36199897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07C5E2C-1F08-5289-C2F6-8BE4F3A4C4BF}"/>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5DCB95DE-ECE8-371A-8789-32D4B001715C}"/>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DB3C102C-1381-0CD1-45AA-ED20258C6185}"/>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7AA9B452-C18B-1CA0-A00B-4305BA18E55C}"/>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67</a:t>
            </a:fld>
            <a:endParaRPr lang="en-US">
              <a:solidFill>
                <a:srgbClr val="FFFFFF"/>
              </a:solidFill>
            </a:endParaRPr>
          </a:p>
        </p:txBody>
      </p:sp>
    </p:spTree>
    <p:extLst>
      <p:ext uri="{BB962C8B-B14F-4D97-AF65-F5344CB8AC3E}">
        <p14:creationId xmlns:p14="http://schemas.microsoft.com/office/powerpoint/2010/main" val="26501571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sr-Latn-RS" dirty="0"/>
              <a:t>Izmene na </a:t>
            </a:r>
            <a:r>
              <a:rPr lang="sr-Latn-RS" i="1" dirty="0"/>
              <a:t>frontend</a:t>
            </a:r>
            <a:r>
              <a:rPr lang="sr-Latn-RS" dirty="0"/>
              <a:t>-u</a:t>
            </a:r>
            <a:endParaRPr lang="en-US"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404595"/>
            <a:ext cx="8596668" cy="4636770"/>
          </a:xfrm>
        </p:spPr>
        <p:txBody>
          <a:bodyPr/>
          <a:lstStyle/>
          <a:p>
            <a:r>
              <a:rPr lang="sr-Latn-RS" dirty="0"/>
              <a:t>Možemo zatim poraditi na </a:t>
            </a:r>
            <a:r>
              <a:rPr lang="sr-Latn-RS" i="1" dirty="0"/>
              <a:t>index.ui.js</a:t>
            </a:r>
            <a:r>
              <a:rPr lang="sr-Latn-RS" dirty="0"/>
              <a:t> – ovde, sve što treba da odradimo je da definišemo funkcije za rad sa labelama</a:t>
            </a:r>
          </a:p>
          <a:p>
            <a:r>
              <a:rPr lang="sr-Latn-RS" dirty="0"/>
              <a:t>Postoje 2 funkcionalnosti (dva. </a:t>
            </a:r>
            <a:r>
              <a:rPr lang="sr-Latn-RS" i="1" dirty="0"/>
              <a:t>feature</a:t>
            </a:r>
            <a:r>
              <a:rPr lang="sr-Latn-RS" dirty="0"/>
              <a:t>-a), i to svaka ima svoju labetu statusa – za svaku labelu, npr. možemo definisati 3 funkcije: jedna koja piše status uspeha, druga koja piše status greške, i treća koja briše trenutni status</a:t>
            </a:r>
          </a:p>
          <a:p>
            <a:r>
              <a:rPr lang="sr-Latn-RS" dirty="0"/>
              <a:t>Ovo ponoviti za obe funkcionalnosti</a:t>
            </a:r>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68</a:t>
            </a:fld>
            <a:endParaRPr lang="en-US"/>
          </a:p>
        </p:txBody>
      </p:sp>
    </p:spTree>
    <p:extLst>
      <p:ext uri="{BB962C8B-B14F-4D97-AF65-F5344CB8AC3E}">
        <p14:creationId xmlns:p14="http://schemas.microsoft.com/office/powerpoint/2010/main" val="123202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9C493D4-F302-080B-6340-BA0AF4394767}"/>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1E6DBE6C-FCF2-0AD5-A082-D479776105A5}"/>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6A8964AD-2940-2108-02DE-424944F522F2}"/>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1D4FD338-DB35-AEE1-21B1-AD50412AC008}"/>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69</a:t>
            </a:fld>
            <a:endParaRPr lang="en-US">
              <a:solidFill>
                <a:srgbClr val="FFFFFF"/>
              </a:solidFill>
            </a:endParaRPr>
          </a:p>
        </p:txBody>
      </p:sp>
    </p:spTree>
    <p:extLst>
      <p:ext uri="{BB962C8B-B14F-4D97-AF65-F5344CB8AC3E}">
        <p14:creationId xmlns:p14="http://schemas.microsoft.com/office/powerpoint/2010/main" val="1451435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dirty="0"/>
              <a:t>Autorizacija</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307508"/>
            <a:ext cx="8596668" cy="4733856"/>
          </a:xfrm>
        </p:spPr>
        <p:txBody>
          <a:bodyPr>
            <a:normAutofit/>
          </a:bodyPr>
          <a:lstStyle/>
          <a:p>
            <a:r>
              <a:rPr lang="sr-Latn-RS" dirty="0"/>
              <a:t>Često se pojam autentikacije pogrešno pomeša sa pojmom </a:t>
            </a:r>
            <a:r>
              <a:rPr lang="sr-Latn-RS" b="1" dirty="0"/>
              <a:t>autorizacije</a:t>
            </a:r>
            <a:endParaRPr lang="sr-Latn-RS" dirty="0"/>
          </a:p>
          <a:p>
            <a:r>
              <a:rPr lang="sr-Latn-RS" dirty="0"/>
              <a:t>Autentikacija je dakle samo mehanizam koji potvrđuje identitet korisnika, dok autorizacija predstavlja mehanizam koji </a:t>
            </a:r>
            <a:r>
              <a:rPr lang="sr-Latn-RS" u="sng" dirty="0"/>
              <a:t>potvrđenim identitetima</a:t>
            </a:r>
            <a:r>
              <a:rPr lang="sr-Latn-RS" dirty="0"/>
              <a:t> (dakle već autentikovanim korisnicima) daje pravo pristupa različitim delovima sistema</a:t>
            </a:r>
          </a:p>
          <a:p>
            <a:r>
              <a:rPr lang="sr-Latn-RS" dirty="0"/>
              <a:t>Recimo, ukoliko je autentikovan korisnik takođe i administrator, tako što mu je pri nalogu postavljen </a:t>
            </a:r>
            <a:r>
              <a:rPr lang="sr-Latn-RS" i="1" dirty="0"/>
              <a:t>isAdmin</a:t>
            </a:r>
            <a:r>
              <a:rPr lang="sr-Latn-RS" dirty="0"/>
              <a:t> na </a:t>
            </a:r>
            <a:r>
              <a:rPr lang="sr-Latn-RS" i="1" dirty="0"/>
              <a:t>true</a:t>
            </a:r>
            <a:r>
              <a:rPr lang="sr-Latn-RS" dirty="0"/>
              <a:t> unutar same baze podataka gde se korisnički nalozi čuvaju, može da pristupi zaštićenim delovima sistema, kojima ostali korisnici koji nisu administratori (</a:t>
            </a:r>
            <a:r>
              <a:rPr lang="sr-Latn-RS" i="1" dirty="0"/>
              <a:t>isAdmin</a:t>
            </a:r>
            <a:r>
              <a:rPr lang="sr-Latn-RS" dirty="0"/>
              <a:t> je </a:t>
            </a:r>
            <a:r>
              <a:rPr lang="sr-Latn-RS" i="1" dirty="0"/>
              <a:t>false</a:t>
            </a:r>
            <a:r>
              <a:rPr lang="sr-Latn-RS" dirty="0"/>
              <a:t>) ne mogu da pristupe</a:t>
            </a:r>
          </a:p>
          <a:p>
            <a:r>
              <a:rPr lang="sr-Latn-RS" dirty="0"/>
              <a:t>Na žalost, u </a:t>
            </a:r>
            <a:r>
              <a:rPr lang="sr-Latn-RS" i="1" dirty="0"/>
              <a:t>HTTP</a:t>
            </a:r>
            <a:r>
              <a:rPr lang="sr-Latn-RS" dirty="0"/>
              <a:t> protokolu, polje u zaglavlju zahteva koje se koristi za autentikaciju je greškom nazvano </a:t>
            </a:r>
            <a:r>
              <a:rPr lang="sr-Latn-RS" i="1" dirty="0"/>
              <a:t>Authorization</a:t>
            </a:r>
            <a:r>
              <a:rPr lang="sr-Latn-RS" dirty="0"/>
              <a:t> – kada se ovo polje upotrebljava, zapravo se misli na autentikaciju!</a:t>
            </a:r>
          </a:p>
          <a:p>
            <a:r>
              <a:rPr lang="sr-Latn-RS" dirty="0"/>
              <a:t>Postoje razni mehanizmi koji se koriste za autorizaciju, međutim, u ovom kursu autorizacija se neće obrađivati</a:t>
            </a:r>
            <a:endParaRPr lang="en-US" dirty="0"/>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7</a:t>
            </a:fld>
            <a:endParaRPr lang="en-US"/>
          </a:p>
        </p:txBody>
      </p:sp>
    </p:spTree>
    <p:extLst>
      <p:ext uri="{BB962C8B-B14F-4D97-AF65-F5344CB8AC3E}">
        <p14:creationId xmlns:p14="http://schemas.microsoft.com/office/powerpoint/2010/main" val="111118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sr-Latn-RS" dirty="0"/>
              <a:t>Izmene na </a:t>
            </a:r>
            <a:r>
              <a:rPr lang="sr-Latn-RS" i="1" dirty="0"/>
              <a:t>frontend</a:t>
            </a:r>
            <a:r>
              <a:rPr lang="sr-Latn-RS" dirty="0"/>
              <a:t>-u</a:t>
            </a:r>
            <a:endParaRPr lang="en-US"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404595"/>
            <a:ext cx="8596668" cy="4636770"/>
          </a:xfrm>
        </p:spPr>
        <p:txBody>
          <a:bodyPr/>
          <a:lstStyle/>
          <a:p>
            <a:r>
              <a:rPr lang="sr-Latn-RS" dirty="0"/>
              <a:t>Za </a:t>
            </a:r>
            <a:r>
              <a:rPr lang="sr-Latn-RS" i="1" dirty="0"/>
              <a:t>index</a:t>
            </a:r>
            <a:r>
              <a:rPr lang="sr-Latn-RS" dirty="0"/>
              <a:t> stranicu, preostaje samo još implementirati funkcije </a:t>
            </a:r>
            <a:r>
              <a:rPr lang="sr-Latn-RS" i="1" dirty="0"/>
              <a:t>login()</a:t>
            </a:r>
            <a:r>
              <a:rPr lang="sr-Latn-RS" dirty="0"/>
              <a:t> i </a:t>
            </a:r>
            <a:r>
              <a:rPr lang="sr-Latn-RS" i="1" dirty="0"/>
              <a:t>register()</a:t>
            </a:r>
            <a:endParaRPr lang="sr-Latn-RS" dirty="0"/>
          </a:p>
          <a:p>
            <a:r>
              <a:rPr lang="sr-Latn-RS" dirty="0"/>
              <a:t>Registracija je relativno jednostavna – sve što treba odraditi je pokupiti podatke koje je korisnik uneo, zatim ih poslati kroz zahtev za registraciju, a potom prihvatiti odgovor servera i u zavisnosti od toga, pokazati ili status uspeha ili grešku</a:t>
            </a:r>
          </a:p>
          <a:p>
            <a:r>
              <a:rPr lang="sr-Latn-RS" dirty="0"/>
              <a:t>Ne zaboraviti da je registracija </a:t>
            </a:r>
            <a:r>
              <a:rPr lang="sr-Latn-RS" i="1" dirty="0"/>
              <a:t>POST</a:t>
            </a:r>
            <a:r>
              <a:rPr lang="sr-Latn-RS" dirty="0"/>
              <a:t> metoda!</a:t>
            </a:r>
          </a:p>
          <a:p>
            <a:r>
              <a:rPr lang="sr-Latn-RS" dirty="0"/>
              <a:t>Naravno, na samom početku funkcije možemo obrisati eventualnu prethodnu poruku ako je upisana u labeli, i na kraju kada dobijemo odgovor, u zavisnosti od njega, pišemo ili poruku o uspehu, ili poruku da je došlo do greške</a:t>
            </a:r>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70</a:t>
            </a:fld>
            <a:endParaRPr lang="en-US"/>
          </a:p>
        </p:txBody>
      </p:sp>
    </p:spTree>
    <p:extLst>
      <p:ext uri="{BB962C8B-B14F-4D97-AF65-F5344CB8AC3E}">
        <p14:creationId xmlns:p14="http://schemas.microsoft.com/office/powerpoint/2010/main" val="239873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FFD007C-136E-462E-2B7B-B697A06FFBD3}"/>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7517CE31-CD10-1265-E395-8F3F491BEF95}"/>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C2CE7683-56F9-EB4A-21D9-E700E6B1E206}"/>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DCC0D556-8139-85BE-7357-89F4FE6CCF22}"/>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71</a:t>
            </a:fld>
            <a:endParaRPr lang="en-US">
              <a:solidFill>
                <a:srgbClr val="FFFFFF"/>
              </a:solidFill>
            </a:endParaRPr>
          </a:p>
        </p:txBody>
      </p:sp>
    </p:spTree>
    <p:extLst>
      <p:ext uri="{BB962C8B-B14F-4D97-AF65-F5344CB8AC3E}">
        <p14:creationId xmlns:p14="http://schemas.microsoft.com/office/powerpoint/2010/main" val="40781334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sr-Latn-RS" dirty="0"/>
              <a:t>Izmene na </a:t>
            </a:r>
            <a:r>
              <a:rPr lang="sr-Latn-RS" i="1" dirty="0"/>
              <a:t>frontend</a:t>
            </a:r>
            <a:r>
              <a:rPr lang="sr-Latn-RS" dirty="0"/>
              <a:t>-u</a:t>
            </a:r>
            <a:endParaRPr lang="en-US"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442301"/>
            <a:ext cx="8596668" cy="4599064"/>
          </a:xfrm>
        </p:spPr>
        <p:txBody>
          <a:bodyPr/>
          <a:lstStyle/>
          <a:p>
            <a:r>
              <a:rPr lang="sr-Latn-RS" dirty="0"/>
              <a:t>Što se tiče </a:t>
            </a:r>
            <a:r>
              <a:rPr lang="sr-Latn-RS" i="1" dirty="0"/>
              <a:t>login()</a:t>
            </a:r>
            <a:r>
              <a:rPr lang="sr-Latn-RS" dirty="0"/>
              <a:t> funkcije, i ona izgleda slično kao i </a:t>
            </a:r>
            <a:r>
              <a:rPr lang="sr-Latn-RS" i="1" dirty="0"/>
              <a:t>register()</a:t>
            </a:r>
            <a:endParaRPr lang="sr-Latn-RS" dirty="0"/>
          </a:p>
          <a:p>
            <a:r>
              <a:rPr lang="sr-Latn-RS" dirty="0"/>
              <a:t>Prvo treba da eventualno obriše staru poruku o npr. neuspehu jer korisničko ime i lozinka nisu validni</a:t>
            </a:r>
          </a:p>
          <a:p>
            <a:r>
              <a:rPr lang="sr-Latn-RS" dirty="0"/>
              <a:t>Zatim, treba da pošalje zahtev na </a:t>
            </a:r>
            <a:r>
              <a:rPr lang="sr-Latn-RS" i="1" dirty="0"/>
              <a:t>authenticate endpoint</a:t>
            </a:r>
            <a:r>
              <a:rPr lang="sr-Latn-RS" dirty="0"/>
              <a:t>, slanjem kredencijala koji su pokupljeni iz samih unosa (engl. </a:t>
            </a:r>
            <a:r>
              <a:rPr lang="sr-Latn-RS" i="1" dirty="0"/>
              <a:t>inputs</a:t>
            </a:r>
            <a:r>
              <a:rPr lang="sr-Latn-RS" dirty="0"/>
              <a:t>)</a:t>
            </a:r>
          </a:p>
          <a:p>
            <a:r>
              <a:rPr lang="sr-Latn-RS" dirty="0"/>
              <a:t>Ne zaboraviti da ovaj </a:t>
            </a:r>
            <a:r>
              <a:rPr lang="sr-Latn-RS" i="1" dirty="0"/>
              <a:t>endpoint</a:t>
            </a:r>
            <a:r>
              <a:rPr lang="sr-Latn-RS" dirty="0"/>
              <a:t> ništa aktivno ne radi – samo </a:t>
            </a:r>
            <a:r>
              <a:rPr lang="sr-Latn-RS" i="1" dirty="0"/>
              <a:t>frontend</a:t>
            </a:r>
            <a:r>
              <a:rPr lang="sr-Latn-RS" dirty="0"/>
              <a:t> aplikaciji govori da su kredencijali dobri ili ne, </a:t>
            </a:r>
            <a:r>
              <a:rPr lang="sr-Latn-RS" u="sng" dirty="0"/>
              <a:t>i to je sve</a:t>
            </a:r>
            <a:r>
              <a:rPr lang="sr-Latn-RS" dirty="0"/>
              <a:t>!</a:t>
            </a:r>
          </a:p>
          <a:p>
            <a:r>
              <a:rPr lang="sr-Latn-RS" dirty="0"/>
              <a:t>Kada nam stigne odgovor, možemo ponovo na isti način prikazati poruku kao što je to bilo i kod registracije, međutim, česta praksa je da se u slučaju uspešnog logovanja, pored ispisa poruke o uspehu, korisnik takođe i preusmeri na neku početnu stranu</a:t>
            </a:r>
          </a:p>
          <a:p>
            <a:r>
              <a:rPr lang="sr-Latn-RS" dirty="0"/>
              <a:t>Naravno, u tom slučaju, poruka o uspehu gotovo nikad ne bude korisniku vidljiva zbog brzine preusmeravanja</a:t>
            </a:r>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72</a:t>
            </a:fld>
            <a:endParaRPr lang="en-US"/>
          </a:p>
        </p:txBody>
      </p:sp>
    </p:spTree>
    <p:extLst>
      <p:ext uri="{BB962C8B-B14F-4D97-AF65-F5344CB8AC3E}">
        <p14:creationId xmlns:p14="http://schemas.microsoft.com/office/powerpoint/2010/main" val="367841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DBC6B40-1669-75F2-A7AC-8436F29E3669}"/>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FF0C38EE-4741-A796-1339-1FA5BC9DC9C6}"/>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E7CCF337-1569-6EE1-E5BF-B2CE37D34884}"/>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BADABA1B-E62E-B1B9-9460-96030F9F1281}"/>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73</a:t>
            </a:fld>
            <a:endParaRPr lang="en-US">
              <a:solidFill>
                <a:srgbClr val="FFFFFF"/>
              </a:solidFill>
            </a:endParaRPr>
          </a:p>
        </p:txBody>
      </p:sp>
    </p:spTree>
    <p:extLst>
      <p:ext uri="{BB962C8B-B14F-4D97-AF65-F5344CB8AC3E}">
        <p14:creationId xmlns:p14="http://schemas.microsoft.com/office/powerpoint/2010/main" val="4425243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sr-Latn-RS" dirty="0"/>
              <a:t>Izmene na </a:t>
            </a:r>
            <a:r>
              <a:rPr lang="sr-Latn-RS" i="1" dirty="0"/>
              <a:t>frontend</a:t>
            </a:r>
            <a:r>
              <a:rPr lang="sr-Latn-RS" dirty="0"/>
              <a:t>-u</a:t>
            </a:r>
            <a:endParaRPr lang="en-US"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442301"/>
            <a:ext cx="8596668" cy="4599064"/>
          </a:xfrm>
        </p:spPr>
        <p:txBody>
          <a:bodyPr/>
          <a:lstStyle/>
          <a:p>
            <a:r>
              <a:rPr lang="sr-Latn-RS" dirty="0"/>
              <a:t>Ipak, ovo nije (dovoljno) dobra implementacija </a:t>
            </a:r>
            <a:r>
              <a:rPr lang="sr-Latn-RS" i="1" dirty="0"/>
              <a:t>login()</a:t>
            </a:r>
            <a:r>
              <a:rPr lang="sr-Latn-RS" dirty="0"/>
              <a:t> funkcije</a:t>
            </a:r>
          </a:p>
          <a:p>
            <a:r>
              <a:rPr lang="sr-Latn-RS" dirty="0"/>
              <a:t>Problem koji sada imamo je da, ukoliko se korisnik uspešno uloguje, čime ga naša aplikacija vodi na </a:t>
            </a:r>
            <a:r>
              <a:rPr lang="sr-Latn-RS" i="1" dirty="0"/>
              <a:t>home-page.html</a:t>
            </a:r>
            <a:r>
              <a:rPr lang="sr-Latn-RS" dirty="0"/>
              <a:t> stranicu, sama </a:t>
            </a:r>
            <a:r>
              <a:rPr lang="sr-Latn-RS" i="1" dirty="0"/>
              <a:t>home-page.html</a:t>
            </a:r>
            <a:r>
              <a:rPr lang="sr-Latn-RS" dirty="0"/>
              <a:t> stranica neće imati kredencijale koje je inače korisnik prethodno uneo</a:t>
            </a:r>
          </a:p>
          <a:p>
            <a:r>
              <a:rPr lang="sr-Latn-RS" dirty="0"/>
              <a:t>Setite se da </a:t>
            </a:r>
            <a:r>
              <a:rPr lang="sr-Latn-RS" i="1" dirty="0"/>
              <a:t>backend</a:t>
            </a:r>
            <a:r>
              <a:rPr lang="sr-Latn-RS" dirty="0"/>
              <a:t> aplikacija kod </a:t>
            </a:r>
            <a:r>
              <a:rPr lang="sr-Latn-RS" i="1" dirty="0"/>
              <a:t>authenticate endpoint</a:t>
            </a:r>
            <a:r>
              <a:rPr lang="sr-Latn-RS" dirty="0"/>
              <a:t>-a ne radi ništa sem provere da li su kredencijali ok ili ne</a:t>
            </a:r>
          </a:p>
          <a:p>
            <a:r>
              <a:rPr lang="sr-Latn-RS" dirty="0"/>
              <a:t>U nekom momentu smo rekli da je odgovornost </a:t>
            </a:r>
            <a:r>
              <a:rPr lang="sr-Latn-RS" i="1" dirty="0"/>
              <a:t>frontend</a:t>
            </a:r>
            <a:r>
              <a:rPr lang="sr-Latn-RS" dirty="0"/>
              <a:t> aplikacije da kada joj </a:t>
            </a:r>
            <a:r>
              <a:rPr lang="sr-Latn-RS" i="1" dirty="0"/>
              <a:t>backend</a:t>
            </a:r>
            <a:r>
              <a:rPr lang="sr-Latn-RS" dirty="0"/>
              <a:t> javi da su kredencijali ok, </a:t>
            </a:r>
            <a:r>
              <a:rPr lang="sr-Latn-RS" b="1" dirty="0"/>
              <a:t>zapamti</a:t>
            </a:r>
            <a:r>
              <a:rPr lang="sr-Latn-RS" dirty="0"/>
              <a:t> taj par kredencijala kako bi onda ostali delovi aplikacije mogli da ih dohvate i iskoriste u </a:t>
            </a:r>
            <a:r>
              <a:rPr lang="sr-Latn-RS" b="1" dirty="0"/>
              <a:t>svim</a:t>
            </a:r>
            <a:r>
              <a:rPr lang="sr-Latn-RS" dirty="0"/>
              <a:t> narednim pozivima koji su zaštićeni potvrdom identiteta</a:t>
            </a:r>
          </a:p>
          <a:p>
            <a:r>
              <a:rPr lang="sr-Latn-RS" dirty="0"/>
              <a:t>Konkretno, nama treba neki mehanizam koji omogućava čuvanje podataka na takav način da podaci žive kroz više odvojenih </a:t>
            </a:r>
            <a:r>
              <a:rPr lang="sr-Latn-RS" i="1" dirty="0"/>
              <a:t>html</a:t>
            </a:r>
            <a:r>
              <a:rPr lang="sr-Latn-RS" dirty="0"/>
              <a:t> stranica</a:t>
            </a:r>
          </a:p>
          <a:p>
            <a:r>
              <a:rPr lang="sr-Latn-RS" dirty="0"/>
              <a:t>Za ovu potrebu se može koristiti </a:t>
            </a:r>
            <a:r>
              <a:rPr lang="sr-Latn-RS" i="1" dirty="0"/>
              <a:t>sessionStorage</a:t>
            </a:r>
            <a:endParaRPr lang="sr-Latn-RS" dirty="0"/>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74</a:t>
            </a:fld>
            <a:endParaRPr lang="en-US"/>
          </a:p>
        </p:txBody>
      </p:sp>
    </p:spTree>
    <p:extLst>
      <p:ext uri="{BB962C8B-B14F-4D97-AF65-F5344CB8AC3E}">
        <p14:creationId xmlns:p14="http://schemas.microsoft.com/office/powerpoint/2010/main" val="70194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sr-Latn-RS" dirty="0"/>
              <a:t>Sesijsko skladište (engl. </a:t>
            </a:r>
            <a:r>
              <a:rPr lang="sr-Latn-RS" i="1" dirty="0"/>
              <a:t>session storage</a:t>
            </a:r>
            <a:r>
              <a:rPr lang="sr-Latn-RS" dirty="0"/>
              <a:t>)</a:t>
            </a:r>
            <a:endParaRPr lang="en-US"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318846"/>
            <a:ext cx="8596668" cy="4722519"/>
          </a:xfrm>
        </p:spPr>
        <p:txBody>
          <a:bodyPr>
            <a:normAutofit/>
          </a:bodyPr>
          <a:lstStyle/>
          <a:p>
            <a:r>
              <a:rPr lang="sr-Latn-RS" dirty="0"/>
              <a:t>Dakle, potreban nam je mehanizam koji nam omogućava da nekako globalnije sačuvamo podatke kako bi i druge stranice mogle da im pristupaju</a:t>
            </a:r>
          </a:p>
          <a:p>
            <a:r>
              <a:rPr lang="sr-Latn-RS" dirty="0"/>
              <a:t>Ukoli npr. definišemo globalne promenljive na nivou </a:t>
            </a:r>
            <a:r>
              <a:rPr lang="sr-Latn-RS" i="1" dirty="0"/>
              <a:t>html</a:t>
            </a:r>
            <a:r>
              <a:rPr lang="sr-Latn-RS" dirty="0"/>
              <a:t> stranice, one su očigledno vidljive samo na toj stranici – kada korisnik ode sa stranice, taj podatak nestaje</a:t>
            </a:r>
          </a:p>
          <a:p>
            <a:pPr algn="just"/>
            <a:r>
              <a:rPr lang="sr-Latn-RS" dirty="0"/>
              <a:t>Slično bi bilo i kod </a:t>
            </a:r>
            <a:r>
              <a:rPr lang="sr-Latn-RS" i="1" dirty="0"/>
              <a:t>js</a:t>
            </a:r>
            <a:r>
              <a:rPr lang="sr-Latn-RS" dirty="0"/>
              <a:t> fajlova – ukoliko tamo definišemo globalnu promenljivu, iako npr. više </a:t>
            </a:r>
            <a:r>
              <a:rPr lang="sr-Latn-RS" i="1" dirty="0"/>
              <a:t>html</a:t>
            </a:r>
            <a:r>
              <a:rPr lang="sr-Latn-RS" dirty="0"/>
              <a:t> stranica uključi isti </a:t>
            </a:r>
            <a:r>
              <a:rPr lang="sr-Latn-RS" i="1" dirty="0"/>
              <a:t>js</a:t>
            </a:r>
            <a:r>
              <a:rPr lang="sr-Latn-RS" dirty="0"/>
              <a:t> fajl, kada se sa jedne stranice ode, svi podaci se gube, a kada se pristupi drugoj, ispočetka se sve učita, pa time ponovo ne bismo imali dovoljno dobar mehanizam</a:t>
            </a:r>
          </a:p>
          <a:p>
            <a:r>
              <a:rPr lang="sr-Latn-RS" i="1" dirty="0"/>
              <a:t>Session Storage</a:t>
            </a:r>
            <a:r>
              <a:rPr lang="sr-Latn-RS" dirty="0"/>
              <a:t> je praktično prostor gde je moguće čuvati podatke čije trajanje je duže od vremena na kom korisnik provede na jednoj stranici – podaci će opstati ukoliko postoje prelasci sa stranica na stranice i natrag, i biće svima dostupni</a:t>
            </a:r>
          </a:p>
          <a:p>
            <a:r>
              <a:rPr lang="sr-Latn-RS" i="1" dirty="0"/>
              <a:t>Session</a:t>
            </a:r>
            <a:r>
              <a:rPr lang="sr-Latn-RS" dirty="0"/>
              <a:t> jer se podaci čuvaju sve dok korisnik npr. ne zatvori </a:t>
            </a:r>
            <a:r>
              <a:rPr lang="sr-Latn-RS" i="1" dirty="0"/>
              <a:t>browser</a:t>
            </a:r>
            <a:r>
              <a:rPr lang="sr-Latn-RS" dirty="0"/>
              <a:t> – nakon toga se brišu</a:t>
            </a:r>
            <a:endParaRPr lang="sr-Latn-RS" i="1" dirty="0"/>
          </a:p>
          <a:p>
            <a:endParaRPr lang="sr-Latn-RS" dirty="0"/>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75</a:t>
            </a:fld>
            <a:endParaRPr lang="en-US"/>
          </a:p>
        </p:txBody>
      </p:sp>
    </p:spTree>
    <p:extLst>
      <p:ext uri="{BB962C8B-B14F-4D97-AF65-F5344CB8AC3E}">
        <p14:creationId xmlns:p14="http://schemas.microsoft.com/office/powerpoint/2010/main" val="238371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sr-Latn-RS" dirty="0"/>
              <a:t>Sesijsko skladište (engl. </a:t>
            </a:r>
            <a:r>
              <a:rPr lang="sr-Latn-RS" i="1" dirty="0"/>
              <a:t>session storage</a:t>
            </a:r>
            <a:r>
              <a:rPr lang="sr-Latn-RS" dirty="0"/>
              <a:t>)</a:t>
            </a:r>
            <a:endParaRPr lang="en-US"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318846"/>
            <a:ext cx="8596668" cy="4722519"/>
          </a:xfrm>
        </p:spPr>
        <p:txBody>
          <a:bodyPr>
            <a:normAutofit fontScale="92500" lnSpcReduction="10000"/>
          </a:bodyPr>
          <a:lstStyle/>
          <a:p>
            <a:r>
              <a:rPr lang="sr-Latn-RS" dirty="0"/>
              <a:t>Funkcioniše na principu ključeva i vrednosti koji je dosta generalan - ako postoji potreba da se neka vrednost sačuva (npr. „</a:t>
            </a:r>
            <a:r>
              <a:rPr lang="sr-Latn-RS" i="1" dirty="0"/>
              <a:t>petar-petrovic</a:t>
            </a:r>
            <a:r>
              <a:rPr lang="sr-Latn-RS" dirty="0"/>
              <a:t>“), ta vrednost treba da bude sačuvana pod ključem koji je unikatan u svom kontekstu (u ovom slučaju, unikatan na nivou celog sesijskog prostora)</a:t>
            </a:r>
          </a:p>
          <a:p>
            <a:r>
              <a:rPr lang="sr-Latn-RS" dirty="0"/>
              <a:t>Ključ je takođe običan </a:t>
            </a:r>
            <a:r>
              <a:rPr lang="sr-Latn-RS" i="1" dirty="0"/>
              <a:t>string</a:t>
            </a:r>
            <a:r>
              <a:rPr lang="sr-Latn-RS" dirty="0"/>
              <a:t> – on praktično predstavlja neku sačuvanu vrednost (u našem slučaju, to će biti „</a:t>
            </a:r>
            <a:r>
              <a:rPr lang="sr-Latn-RS" i="1" dirty="0"/>
              <a:t>username</a:t>
            </a:r>
            <a:r>
              <a:rPr lang="sr-Latn-RS" dirty="0"/>
              <a:t>“)</a:t>
            </a:r>
          </a:p>
          <a:p>
            <a:r>
              <a:rPr lang="sr-Latn-RS" dirty="0"/>
              <a:t>Kada se sačuva neka proizvoljna vrednost pod nekim ključem, dalje, kada neko želi da dohvati tu vrednost, jednostavno je može potražiti pod istim ključem, jer je tamo i sačuvana</a:t>
            </a:r>
          </a:p>
          <a:p>
            <a:r>
              <a:rPr lang="sr-Latn-RS" dirty="0"/>
              <a:t>Praktično, ideja je da se iskoristi par (postojećih) </a:t>
            </a:r>
            <a:r>
              <a:rPr lang="sr-Latn-RS" i="1" dirty="0"/>
              <a:t>set/get</a:t>
            </a:r>
            <a:r>
              <a:rPr lang="sr-Latn-RS" dirty="0"/>
              <a:t> funkcija koje respektivno čuvaju podatke i dohvataju prethodno sačuvane iz samog </a:t>
            </a:r>
            <a:r>
              <a:rPr lang="sr-Latn-RS" i="1" dirty="0"/>
              <a:t>sessionStorage</a:t>
            </a:r>
            <a:r>
              <a:rPr lang="sr-Latn-RS" dirty="0"/>
              <a:t>-a</a:t>
            </a:r>
          </a:p>
          <a:p>
            <a:r>
              <a:rPr lang="sr-Latn-RS" dirty="0"/>
              <a:t>Kod </a:t>
            </a:r>
            <a:r>
              <a:rPr lang="sr-Latn-RS" i="1" dirty="0"/>
              <a:t>set</a:t>
            </a:r>
            <a:r>
              <a:rPr lang="sr-Latn-RS" dirty="0"/>
              <a:t> funkcije, potrebno joj je proslediti kroz prvi argument ključ u vidu stringa, a zatim kroz drugi argument samu vrednost koju čuvamo</a:t>
            </a:r>
          </a:p>
          <a:p>
            <a:r>
              <a:rPr lang="sr-Latn-RS" dirty="0"/>
              <a:t>Kada želimo da dohvatimo prethodno sačuvanu vrednost, pozivamo </a:t>
            </a:r>
            <a:r>
              <a:rPr lang="sr-Latn-RS" i="1" dirty="0"/>
              <a:t>get</a:t>
            </a:r>
            <a:r>
              <a:rPr lang="sr-Latn-RS" dirty="0"/>
              <a:t> funkciju kojoj prosleđujemo isti ključ, a funkcija nam onda vraća prethono sačuvanu vrednost, ukoliko je naravno pod tim ključem neka vrednost ranije i sačuvana</a:t>
            </a:r>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76</a:t>
            </a:fld>
            <a:endParaRPr lang="en-US"/>
          </a:p>
        </p:txBody>
      </p:sp>
    </p:spTree>
    <p:extLst>
      <p:ext uri="{BB962C8B-B14F-4D97-AF65-F5344CB8AC3E}">
        <p14:creationId xmlns:p14="http://schemas.microsoft.com/office/powerpoint/2010/main" val="141295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sr-Latn-RS" dirty="0"/>
              <a:t>Sesijsko skladište (engl. </a:t>
            </a:r>
            <a:r>
              <a:rPr lang="sr-Latn-RS" i="1" dirty="0"/>
              <a:t>session storage</a:t>
            </a:r>
            <a:r>
              <a:rPr lang="sr-Latn-RS" dirty="0"/>
              <a:t>)</a:t>
            </a:r>
            <a:endParaRPr lang="en-US"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318846"/>
            <a:ext cx="8596668" cy="4722519"/>
          </a:xfrm>
        </p:spPr>
        <p:txBody>
          <a:bodyPr>
            <a:normAutofit lnSpcReduction="10000"/>
          </a:bodyPr>
          <a:lstStyle/>
          <a:p>
            <a:r>
              <a:rPr lang="sr-Latn-RS" dirty="0"/>
              <a:t>Npr. ako želimo da kroz </a:t>
            </a:r>
            <a:r>
              <a:rPr lang="sr-Latn-RS" i="1" dirty="0"/>
              <a:t>sessionStorage</a:t>
            </a:r>
            <a:r>
              <a:rPr lang="sr-Latn-RS" dirty="0"/>
              <a:t> sačuvamo datum rođenja neke osobe, to možemo postići sa:</a:t>
            </a:r>
            <a:br>
              <a:rPr lang="sr-Latn-RS" dirty="0"/>
            </a:br>
            <a:r>
              <a:rPr lang="sr-Latn-RS" i="1" dirty="0"/>
              <a:t>sessionStorage.setItem(</a:t>
            </a:r>
            <a:r>
              <a:rPr lang="en-US" i="1" dirty="0"/>
              <a:t>“</a:t>
            </a:r>
            <a:r>
              <a:rPr lang="sr-Latn-RS" i="1" dirty="0"/>
              <a:t>birth-date</a:t>
            </a:r>
            <a:r>
              <a:rPr lang="en-US" i="1" dirty="0"/>
              <a:t>”, “</a:t>
            </a:r>
            <a:r>
              <a:rPr lang="sr-Latn-RS" i="1" dirty="0"/>
              <a:t>25.03.1992</a:t>
            </a:r>
            <a:r>
              <a:rPr lang="en-US" i="1" dirty="0"/>
              <a:t>”</a:t>
            </a:r>
            <a:r>
              <a:rPr lang="sr-Latn-RS" i="1" dirty="0"/>
              <a:t>);</a:t>
            </a:r>
          </a:p>
          <a:p>
            <a:r>
              <a:rPr lang="sr-Latn-RS" dirty="0"/>
              <a:t>Potom, kada nastane potreba da dohvatimo prethodno sačuvan datum, to možemo postići sa:</a:t>
            </a:r>
            <a:br>
              <a:rPr lang="sr-Latn-RS" dirty="0"/>
            </a:br>
            <a:r>
              <a:rPr lang="sr-Latn-RS" i="1" dirty="0"/>
              <a:t>sessionStorage.getItem(„birth-date“);</a:t>
            </a:r>
            <a:r>
              <a:rPr lang="sr-Latn-RS" dirty="0"/>
              <a:t> - vraća </a:t>
            </a:r>
            <a:r>
              <a:rPr lang="en-US" i="1" dirty="0"/>
              <a:t>“</a:t>
            </a:r>
            <a:r>
              <a:rPr lang="sr-Latn-RS" i="1" dirty="0"/>
              <a:t>25.03.1992</a:t>
            </a:r>
            <a:r>
              <a:rPr lang="en-US" i="1" dirty="0"/>
              <a:t>”</a:t>
            </a:r>
            <a:endParaRPr lang="sr-Latn-RS" i="1" dirty="0"/>
          </a:p>
          <a:p>
            <a:r>
              <a:rPr lang="sr-Latn-RS" dirty="0"/>
              <a:t>Ključ je ovde </a:t>
            </a:r>
            <a:r>
              <a:rPr lang="en-US" i="1" dirty="0"/>
              <a:t>“</a:t>
            </a:r>
            <a:r>
              <a:rPr lang="sr-Latn-RS" i="1" dirty="0"/>
              <a:t>birth-date</a:t>
            </a:r>
            <a:r>
              <a:rPr lang="en-US" i="1" dirty="0"/>
              <a:t>”</a:t>
            </a:r>
            <a:r>
              <a:rPr lang="sr-Latn-RS" dirty="0"/>
              <a:t>, i pod njim se dakle čuva sam podatak koji smo ranije prosledili kroz </a:t>
            </a:r>
            <a:r>
              <a:rPr lang="sr-Latn-RS" i="1" dirty="0"/>
              <a:t>set</a:t>
            </a:r>
            <a:r>
              <a:rPr lang="sr-Latn-RS" dirty="0"/>
              <a:t> funkciju</a:t>
            </a:r>
          </a:p>
          <a:p>
            <a:r>
              <a:rPr lang="sr-Latn-RS" dirty="0"/>
              <a:t>Bilo kad naknadno, pa makar to bilo na drugoj stranici, kada se pozove </a:t>
            </a:r>
            <a:r>
              <a:rPr lang="sr-Latn-RS" i="1" dirty="0"/>
              <a:t>get</a:t>
            </a:r>
            <a:r>
              <a:rPr lang="sr-Latn-RS" dirty="0"/>
              <a:t> sa istim ključem, vratiće prethodno sačuvan podatak</a:t>
            </a:r>
          </a:p>
          <a:p>
            <a:r>
              <a:rPr lang="sr-Latn-RS" dirty="0"/>
              <a:t>Ukoliko se </a:t>
            </a:r>
            <a:r>
              <a:rPr lang="sr-Latn-RS" i="1" dirty="0"/>
              <a:t>set</a:t>
            </a:r>
            <a:r>
              <a:rPr lang="sr-Latn-RS" dirty="0"/>
              <a:t> funkcija pozove više puta, efekat je isti kao dodeljivanje nove vrednosti nekoj promenljivoj – jednostavno se nova vrednost prepiše preko stare, a stara se gubi</a:t>
            </a:r>
          </a:p>
          <a:p>
            <a:r>
              <a:rPr lang="sr-Latn-RS" dirty="0"/>
              <a:t>Sada, ovaj mehanizam možemo da upotrebimo kako bismo sačuvali korisničko ime i lozinku koje je korisnik uneo, ali samo ukoliko nam je server odgovorio da je par kredencijala validan – recimo odmah pre redirekcije na </a:t>
            </a:r>
            <a:r>
              <a:rPr lang="sr-Latn-RS" i="1" dirty="0"/>
              <a:t>home-page</a:t>
            </a:r>
            <a:endParaRPr lang="sr-Latn-RS" dirty="0"/>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77</a:t>
            </a:fld>
            <a:endParaRPr lang="en-US"/>
          </a:p>
        </p:txBody>
      </p:sp>
    </p:spTree>
    <p:extLst>
      <p:ext uri="{BB962C8B-B14F-4D97-AF65-F5344CB8AC3E}">
        <p14:creationId xmlns:p14="http://schemas.microsoft.com/office/powerpoint/2010/main" val="193547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F9EFCFF-DAD0-9C91-7ED8-2E610D0E455E}"/>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6998F3F0-6487-90FC-569F-DE251E4CD582}"/>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71026EEA-5EA4-F269-75B1-82BB92F5CE5B}"/>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C3F61522-69CD-1C42-051A-8972FA8FC935}"/>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78</a:t>
            </a:fld>
            <a:endParaRPr lang="en-US">
              <a:solidFill>
                <a:srgbClr val="FFFFFF"/>
              </a:solidFill>
            </a:endParaRPr>
          </a:p>
        </p:txBody>
      </p:sp>
    </p:spTree>
    <p:extLst>
      <p:ext uri="{BB962C8B-B14F-4D97-AF65-F5344CB8AC3E}">
        <p14:creationId xmlns:p14="http://schemas.microsoft.com/office/powerpoint/2010/main" val="29636276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sr-Latn-RS" dirty="0"/>
              <a:t>Izmene na </a:t>
            </a:r>
            <a:r>
              <a:rPr lang="sr-Latn-RS" i="1" dirty="0"/>
              <a:t>frontend</a:t>
            </a:r>
            <a:r>
              <a:rPr lang="sr-Latn-RS" dirty="0"/>
              <a:t>-u</a:t>
            </a:r>
            <a:endParaRPr lang="en-US"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442301"/>
            <a:ext cx="8596668" cy="4599064"/>
          </a:xfrm>
        </p:spPr>
        <p:txBody>
          <a:bodyPr/>
          <a:lstStyle/>
          <a:p>
            <a:r>
              <a:rPr lang="sr-Latn-RS" dirty="0"/>
              <a:t>Preostaje još da se sredi </a:t>
            </a:r>
            <a:r>
              <a:rPr lang="sr-Latn-RS" i="1" dirty="0"/>
              <a:t>home-page</a:t>
            </a:r>
            <a:r>
              <a:rPr lang="sr-Latn-RS" dirty="0"/>
              <a:t> tako da može da funkcioniše na </a:t>
            </a:r>
            <a:r>
              <a:rPr lang="sr-Latn-RS" i="1" dirty="0"/>
              <a:t>V6</a:t>
            </a:r>
            <a:r>
              <a:rPr lang="sr-Latn-RS" dirty="0"/>
              <a:t> kontroleru sa autentikacijom</a:t>
            </a:r>
          </a:p>
          <a:p>
            <a:r>
              <a:rPr lang="sr-Latn-RS" dirty="0"/>
              <a:t>Počećemo sa izmenama na </a:t>
            </a:r>
            <a:r>
              <a:rPr lang="sr-Latn-RS" i="1" dirty="0"/>
              <a:t>home-page.html</a:t>
            </a:r>
            <a:r>
              <a:rPr lang="sr-Latn-RS" dirty="0"/>
              <a:t> stranici: recimo, želimo da dodamo labelu gde ćemo prikazati neki pozdrav korisniku na vrhu stranice, npr. </a:t>
            </a:r>
            <a:r>
              <a:rPr lang="sr-Latn-RS" i="1" dirty="0"/>
              <a:t>„Welcome, petar-petrovic“</a:t>
            </a:r>
            <a:r>
              <a:rPr lang="sr-Latn-RS" dirty="0"/>
              <a:t>, nakon čega će se nalaziti </a:t>
            </a:r>
            <a:r>
              <a:rPr lang="sr-Latn-RS" i="1" dirty="0"/>
              <a:t>button</a:t>
            </a:r>
            <a:r>
              <a:rPr lang="sr-Latn-RS" dirty="0"/>
              <a:t> za </a:t>
            </a:r>
            <a:r>
              <a:rPr lang="sr-Latn-RS" i="1" dirty="0"/>
              <a:t>logout</a:t>
            </a:r>
            <a:endParaRPr lang="sr-Latn-RS" dirty="0"/>
          </a:p>
          <a:p>
            <a:r>
              <a:rPr lang="sr-Latn-RS" dirty="0"/>
              <a:t>Ovo su dakle novi elementi naše stranice – nakon njih, stranica ostaje ista kao što je i ranije bila, tj. nalaze se elementi za dohvatanje </a:t>
            </a:r>
            <a:r>
              <a:rPr lang="sr-Latn-RS" i="1" dirty="0"/>
              <a:t>most-popular</a:t>
            </a:r>
            <a:r>
              <a:rPr lang="sr-Latn-RS" dirty="0"/>
              <a:t> filma, kao i </a:t>
            </a:r>
            <a:r>
              <a:rPr lang="sr-Latn-RS" i="1" dirty="0"/>
              <a:t>trending</a:t>
            </a:r>
            <a:r>
              <a:rPr lang="sr-Latn-RS" dirty="0"/>
              <a:t> filmova</a:t>
            </a:r>
          </a:p>
          <a:p>
            <a:r>
              <a:rPr lang="sr-Latn-RS" dirty="0"/>
              <a:t>Ove dve funkcionalnosti, što se </a:t>
            </a:r>
            <a:r>
              <a:rPr lang="sr-Latn-RS" i="1" dirty="0"/>
              <a:t>UI</a:t>
            </a:r>
            <a:r>
              <a:rPr lang="sr-Latn-RS" dirty="0"/>
              <a:t> dela tiče, se ne menjaju</a:t>
            </a:r>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79</a:t>
            </a:fld>
            <a:endParaRPr lang="en-US"/>
          </a:p>
        </p:txBody>
      </p:sp>
    </p:spTree>
    <p:extLst>
      <p:ext uri="{BB962C8B-B14F-4D97-AF65-F5344CB8AC3E}">
        <p14:creationId xmlns:p14="http://schemas.microsoft.com/office/powerpoint/2010/main" val="73324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dirty="0"/>
              <a:t>Kredencijali</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392964"/>
            <a:ext cx="8596668" cy="4648399"/>
          </a:xfrm>
        </p:spPr>
        <p:txBody>
          <a:bodyPr/>
          <a:lstStyle/>
          <a:p>
            <a:r>
              <a:rPr lang="sr-Latn-RS" dirty="0"/>
              <a:t>Često, korisničko ime i lozinka u kombinaciji se nazivaju kredencijalima koje korisnik mora da pruži prilikom autentikacije kako bi se njegov identitet potvrdio</a:t>
            </a:r>
          </a:p>
          <a:p>
            <a:r>
              <a:rPr lang="sr-Latn-RS" dirty="0"/>
              <a:t>Ponekad kredencijali se nazivaju i tvrdnjama (engl. </a:t>
            </a:r>
            <a:r>
              <a:rPr lang="sr-Latn-RS" i="1" dirty="0"/>
              <a:t>claims</a:t>
            </a:r>
            <a:r>
              <a:rPr lang="sr-Latn-RS" dirty="0"/>
              <a:t>)</a:t>
            </a:r>
          </a:p>
          <a:p>
            <a:r>
              <a:rPr lang="sr-Latn-RS" dirty="0"/>
              <a:t>Postoje razni načini kako se u praksi implementira autentikacija, a mi ćemo koristiti samo osnovni (engl. </a:t>
            </a:r>
            <a:r>
              <a:rPr lang="sr-Latn-RS" i="1" dirty="0"/>
              <a:t>basic</a:t>
            </a:r>
            <a:r>
              <a:rPr lang="sr-Latn-RS" dirty="0"/>
              <a:t>) vid autentikacije, koristeći samo korisničko ime i lozinku koje je korisnik dostavio tokom registracije</a:t>
            </a:r>
          </a:p>
          <a:p>
            <a:r>
              <a:rPr lang="sr-Latn-RS" dirty="0"/>
              <a:t>Ponekad se projektuju sistemi i aplikacije na kojima korisnici ne mogu da se registruju – da steknu (engl. </a:t>
            </a:r>
            <a:r>
              <a:rPr lang="sr-Latn-RS" i="1" dirty="0"/>
              <a:t>acquire</a:t>
            </a:r>
            <a:r>
              <a:rPr lang="sr-Latn-RS" dirty="0"/>
              <a:t>) nalog na takvom sistemu, često moraju lično da kontaktiraju kompaniju koja drži taj sistem (npr. otvaranje računa u bankama), a koja je u stanju da im kreira nalog i recimo dostavi inicijalne kredencijale, koje često korisnik nakon prvog logovanja menja</a:t>
            </a:r>
          </a:p>
          <a:p>
            <a:r>
              <a:rPr lang="sr-Latn-RS" dirty="0"/>
              <a:t>Na ovaj način, kompanija takođe ukoliko to i želi može da kontroliše kakve korisnike na sistemu ima</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8</a:t>
            </a:fld>
            <a:endParaRPr lang="en-US"/>
          </a:p>
        </p:txBody>
      </p:sp>
    </p:spTree>
    <p:extLst>
      <p:ext uri="{BB962C8B-B14F-4D97-AF65-F5344CB8AC3E}">
        <p14:creationId xmlns:p14="http://schemas.microsoft.com/office/powerpoint/2010/main" val="369310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96DF172C-F655-6BF5-045E-E64C9084E111}"/>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A8A2F6A3-C236-5624-6482-E8C7B01C9AD9}"/>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399719D3-CCCB-2D12-2E0F-FE07F98E2187}"/>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8F938F38-8710-74A6-562B-7DC825ADE9E7}"/>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80</a:t>
            </a:fld>
            <a:endParaRPr lang="en-US">
              <a:solidFill>
                <a:srgbClr val="FFFFFF"/>
              </a:solidFill>
            </a:endParaRPr>
          </a:p>
        </p:txBody>
      </p:sp>
    </p:spTree>
    <p:extLst>
      <p:ext uri="{BB962C8B-B14F-4D97-AF65-F5344CB8AC3E}">
        <p14:creationId xmlns:p14="http://schemas.microsoft.com/office/powerpoint/2010/main" val="32948343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18EC5C3-E8FD-5CC3-763A-801284FCF1D7}"/>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167E67E6-61D4-5F2A-641E-54875EED397F}"/>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7FE9032A-F045-B3D5-0986-2100AF3B62EF}"/>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0D3C8CBA-980B-86D3-E14E-64A6281AD39C}"/>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81</a:t>
            </a:fld>
            <a:endParaRPr lang="en-US">
              <a:solidFill>
                <a:srgbClr val="FFFFFF"/>
              </a:solidFill>
            </a:endParaRPr>
          </a:p>
        </p:txBody>
      </p:sp>
    </p:spTree>
    <p:extLst>
      <p:ext uri="{BB962C8B-B14F-4D97-AF65-F5344CB8AC3E}">
        <p14:creationId xmlns:p14="http://schemas.microsoft.com/office/powerpoint/2010/main" val="17222450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sr-Latn-RS" dirty="0"/>
              <a:t>Izmene na </a:t>
            </a:r>
            <a:r>
              <a:rPr lang="sr-Latn-RS" i="1" dirty="0"/>
              <a:t>frontend</a:t>
            </a:r>
            <a:r>
              <a:rPr lang="sr-Latn-RS" dirty="0"/>
              <a:t>-u</a:t>
            </a:r>
            <a:endParaRPr lang="en-US"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442301"/>
            <a:ext cx="8596668" cy="4599064"/>
          </a:xfrm>
        </p:spPr>
        <p:txBody>
          <a:bodyPr/>
          <a:lstStyle/>
          <a:p>
            <a:r>
              <a:rPr lang="sr-Latn-RS" dirty="0"/>
              <a:t>Fajl </a:t>
            </a:r>
            <a:r>
              <a:rPr lang="sr-Latn-RS" i="1" dirty="0"/>
              <a:t>home-page.ui.js</a:t>
            </a:r>
            <a:r>
              <a:rPr lang="sr-Latn-RS" dirty="0"/>
              <a:t> ostaje isti kakav je i ne menja se – obično, kod koji radi sa samim </a:t>
            </a:r>
            <a:r>
              <a:rPr lang="sr-Latn-RS" i="1" dirty="0"/>
              <a:t>UI</a:t>
            </a:r>
            <a:r>
              <a:rPr lang="sr-Latn-RS" dirty="0"/>
              <a:t>-em ne treba da interaguje sa drugim funkcionalnostima – recimo, da šalje zahteve ka </a:t>
            </a:r>
            <a:r>
              <a:rPr lang="sr-Latn-RS" i="1" dirty="0"/>
              <a:t>backend</a:t>
            </a:r>
            <a:r>
              <a:rPr lang="sr-Latn-RS" dirty="0"/>
              <a:t>-u (dobra praksa)</a:t>
            </a:r>
          </a:p>
          <a:p>
            <a:r>
              <a:rPr lang="sr-Latn-RS" dirty="0"/>
              <a:t>Dalje, preostaje još da se dorade (engl. </a:t>
            </a:r>
            <a:r>
              <a:rPr lang="sr-Latn-RS" i="1" dirty="0"/>
              <a:t>update</a:t>
            </a:r>
            <a:r>
              <a:rPr lang="sr-Latn-RS" dirty="0"/>
              <a:t>) funkcije za rad sa </a:t>
            </a:r>
            <a:r>
              <a:rPr lang="sr-Latn-RS" i="1" dirty="0"/>
              <a:t>most-popular</a:t>
            </a:r>
            <a:r>
              <a:rPr lang="sr-Latn-RS" dirty="0"/>
              <a:t> i </a:t>
            </a:r>
            <a:r>
              <a:rPr lang="sr-Latn-RS" i="1" dirty="0"/>
              <a:t>trending endpoint</a:t>
            </a:r>
            <a:r>
              <a:rPr lang="sr-Latn-RS" dirty="0"/>
              <a:t>-ima</a:t>
            </a:r>
          </a:p>
          <a:p>
            <a:r>
              <a:rPr lang="sr-Latn-RS" dirty="0"/>
              <a:t>Suštinski, ove dve funkcije ostaju iste u delu gde se prima odgovor; jedina razlika je u samim zahtevima – potrebno je još (</a:t>
            </a:r>
            <a:r>
              <a:rPr lang="sr-Latn-RS" u="sng" dirty="0"/>
              <a:t>pored izmene da se gađa </a:t>
            </a:r>
            <a:r>
              <a:rPr lang="sr-Latn-RS" i="1" u="sng" dirty="0"/>
              <a:t>V6</a:t>
            </a:r>
            <a:r>
              <a:rPr lang="sr-Latn-RS" u="sng" dirty="0"/>
              <a:t> kontroler</a:t>
            </a:r>
            <a:r>
              <a:rPr lang="sr-Latn-RS" dirty="0"/>
              <a:t>) da se dodaju kredencijali u </a:t>
            </a:r>
            <a:r>
              <a:rPr lang="sr-Latn-RS" i="1" dirty="0"/>
              <a:t>Authorization header</a:t>
            </a:r>
            <a:r>
              <a:rPr lang="sr-Latn-RS" dirty="0"/>
              <a:t>-u</a:t>
            </a:r>
            <a:endParaRPr lang="sr-Latn-RS" u="sng" dirty="0"/>
          </a:p>
          <a:p>
            <a:r>
              <a:rPr lang="sr-Latn-RS" dirty="0"/>
              <a:t>Da nismo sačuvali kredencijale unutar </a:t>
            </a:r>
            <a:r>
              <a:rPr lang="sr-Latn-RS" i="1" dirty="0"/>
              <a:t>sessionStorage</a:t>
            </a:r>
            <a:r>
              <a:rPr lang="sr-Latn-RS" dirty="0"/>
              <a:t>-a, sada bismo imali problem da ih nemamo na raspolaganju; srećom, to smo ipak uradili</a:t>
            </a:r>
          </a:p>
          <a:p>
            <a:r>
              <a:rPr lang="sr-Latn-RS" dirty="0"/>
              <a:t>Van dohvatanja kredencijala i njihovog navođenja unutar samih zahteva, funkcije dakle </a:t>
            </a:r>
            <a:r>
              <a:rPr lang="sr-Latn-RS" u="sng" dirty="0"/>
              <a:t>ostaju iste</a:t>
            </a:r>
          </a:p>
          <a:p>
            <a:r>
              <a:rPr lang="sr-Latn-RS" dirty="0"/>
              <a:t>Inače, funkcija </a:t>
            </a:r>
            <a:r>
              <a:rPr lang="sr-Latn-RS" i="1" dirty="0"/>
              <a:t>btoa()</a:t>
            </a:r>
            <a:r>
              <a:rPr lang="sr-Latn-RS" dirty="0"/>
              <a:t> radi enkodovanje stringa u </a:t>
            </a:r>
            <a:r>
              <a:rPr lang="sr-Latn-RS" i="1" dirty="0"/>
              <a:t>Base64</a:t>
            </a:r>
            <a:r>
              <a:rPr lang="sr-Latn-RS" dirty="0"/>
              <a:t> format!</a:t>
            </a:r>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82</a:t>
            </a:fld>
            <a:endParaRPr lang="en-US"/>
          </a:p>
        </p:txBody>
      </p:sp>
    </p:spTree>
    <p:extLst>
      <p:ext uri="{BB962C8B-B14F-4D97-AF65-F5344CB8AC3E}">
        <p14:creationId xmlns:p14="http://schemas.microsoft.com/office/powerpoint/2010/main" val="140406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A979B3C-1076-1670-88DB-C08177BD9D9E}"/>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9122C012-BDDA-F741-30BA-CA4D2585ED60}"/>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1FAF6031-32DE-B572-CED3-E2884515E8CC}"/>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1FDC8C7F-0BD2-0B4D-E58F-B7F92ECFBC7E}"/>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83</a:t>
            </a:fld>
            <a:endParaRPr lang="en-US">
              <a:solidFill>
                <a:srgbClr val="FFFFFF"/>
              </a:solidFill>
            </a:endParaRPr>
          </a:p>
        </p:txBody>
      </p:sp>
    </p:spTree>
    <p:extLst>
      <p:ext uri="{BB962C8B-B14F-4D97-AF65-F5344CB8AC3E}">
        <p14:creationId xmlns:p14="http://schemas.microsoft.com/office/powerpoint/2010/main" val="35155872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sr-Latn-RS" dirty="0"/>
              <a:t>Izmene na </a:t>
            </a:r>
            <a:r>
              <a:rPr lang="sr-Latn-RS" i="1" dirty="0"/>
              <a:t>frontend</a:t>
            </a:r>
            <a:r>
              <a:rPr lang="sr-Latn-RS" dirty="0"/>
              <a:t>-u</a:t>
            </a:r>
            <a:endParaRPr lang="en-US"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442301"/>
            <a:ext cx="8596668" cy="4599064"/>
          </a:xfrm>
        </p:spPr>
        <p:txBody>
          <a:bodyPr/>
          <a:lstStyle/>
          <a:p>
            <a:r>
              <a:rPr lang="sr-Latn-RS" dirty="0"/>
              <a:t>Da kompletiramo aplikaciju, treba još da implementiramo </a:t>
            </a:r>
            <a:r>
              <a:rPr lang="sr-Latn-RS" i="1" dirty="0"/>
              <a:t>logout()</a:t>
            </a:r>
            <a:endParaRPr lang="sr-Latn-RS" dirty="0"/>
          </a:p>
          <a:p>
            <a:r>
              <a:rPr lang="sr-Latn-RS" dirty="0"/>
              <a:t>Postoje dva načina kako to možemo da odradimo:</a:t>
            </a:r>
            <a:endParaRPr lang="en-US" dirty="0"/>
          </a:p>
          <a:p>
            <a:pPr marL="800100" lvl="1" indent="-342900">
              <a:buFont typeface="+mj-lt"/>
              <a:buAutoNum type="arabicPeriod"/>
            </a:pPr>
            <a:r>
              <a:rPr lang="sr-Latn-RS" dirty="0"/>
              <a:t>ili da ručno pozovemo </a:t>
            </a:r>
            <a:r>
              <a:rPr lang="sr-Latn-RS" i="1" dirty="0"/>
              <a:t>set</a:t>
            </a:r>
            <a:r>
              <a:rPr lang="sr-Latn-RS" dirty="0"/>
              <a:t> funkcije na </a:t>
            </a:r>
            <a:r>
              <a:rPr lang="sr-Latn-RS" i="1" dirty="0"/>
              <a:t>sessionStorage</a:t>
            </a:r>
            <a:r>
              <a:rPr lang="sr-Latn-RS" dirty="0"/>
              <a:t>-u i za </a:t>
            </a:r>
            <a:r>
              <a:rPr lang="en-US" dirty="0"/>
              <a:t>“</a:t>
            </a:r>
            <a:r>
              <a:rPr lang="sr-Latn-RS" i="1" dirty="0"/>
              <a:t>username</a:t>
            </a:r>
            <a:r>
              <a:rPr lang="en-US" dirty="0"/>
              <a:t>”</a:t>
            </a:r>
            <a:r>
              <a:rPr lang="sr-Latn-RS" dirty="0"/>
              <a:t> i za </a:t>
            </a:r>
            <a:r>
              <a:rPr lang="en-US" dirty="0"/>
              <a:t>“</a:t>
            </a:r>
            <a:r>
              <a:rPr lang="sr-Latn-RS" i="1" dirty="0"/>
              <a:t>password</a:t>
            </a:r>
            <a:r>
              <a:rPr lang="en-US" dirty="0"/>
              <a:t>” </a:t>
            </a:r>
            <a:r>
              <a:rPr lang="sr-Latn-RS" dirty="0"/>
              <a:t>ključeve</a:t>
            </a:r>
            <a:r>
              <a:rPr lang="en-US" dirty="0"/>
              <a:t>,</a:t>
            </a:r>
            <a:r>
              <a:rPr lang="sr-Latn-RS" dirty="0"/>
              <a:t> gde ćemo staviti </a:t>
            </a:r>
            <a:r>
              <a:rPr lang="sr-Latn-RS" i="1" dirty="0"/>
              <a:t>null</a:t>
            </a:r>
            <a:r>
              <a:rPr lang="sr-Latn-RS" dirty="0"/>
              <a:t> kao vrednost koja se </a:t>
            </a:r>
            <a:r>
              <a:rPr lang="en-US" dirty="0"/>
              <a:t>“</a:t>
            </a:r>
            <a:r>
              <a:rPr lang="sr-Latn-RS" dirty="0"/>
              <a:t>čuva</a:t>
            </a:r>
            <a:r>
              <a:rPr lang="en-US" dirty="0"/>
              <a:t>”</a:t>
            </a:r>
            <a:r>
              <a:rPr lang="sr-Latn-RS" dirty="0"/>
              <a:t> – praktično brišemo ta dva polja (kao kad bismo nekoj običnoj promenljivoj dodelili </a:t>
            </a:r>
            <a:r>
              <a:rPr lang="sr-Latn-RS" i="1" dirty="0"/>
              <a:t>null</a:t>
            </a:r>
            <a:r>
              <a:rPr lang="sr-Latn-RS" dirty="0"/>
              <a:t> vrednost)</a:t>
            </a:r>
          </a:p>
          <a:p>
            <a:pPr marL="800100" lvl="1" indent="-342900">
              <a:buFont typeface="+mj-lt"/>
              <a:buAutoNum type="arabicPeriod"/>
            </a:pPr>
            <a:r>
              <a:rPr lang="sr-Latn-RS" dirty="0"/>
              <a:t>pozovemo </a:t>
            </a:r>
            <a:r>
              <a:rPr lang="sr-Latn-RS" i="1" dirty="0"/>
              <a:t>sessionStorage.clear();</a:t>
            </a:r>
            <a:r>
              <a:rPr lang="sr-Latn-RS" dirty="0"/>
              <a:t> - mi ćemo upotrebiti ovu funkciju, jer ona praktično briše </a:t>
            </a:r>
            <a:r>
              <a:rPr lang="sr-Latn-RS" b="1" i="1" u="sng" dirty="0"/>
              <a:t>sve</a:t>
            </a:r>
            <a:r>
              <a:rPr lang="sr-Latn-RS" dirty="0"/>
              <a:t> podatke koji su sačuvani unutar </a:t>
            </a:r>
            <a:r>
              <a:rPr lang="sr-Latn-RS" i="1" dirty="0"/>
              <a:t>sessionStorage</a:t>
            </a:r>
            <a:r>
              <a:rPr lang="sr-Latn-RS" dirty="0"/>
              <a:t>-a za našu aplikaciju; u ovom slučaju, samo </a:t>
            </a:r>
            <a:r>
              <a:rPr lang="sr-Latn-RS" i="1" dirty="0"/>
              <a:t>username</a:t>
            </a:r>
            <a:r>
              <a:rPr lang="sr-Latn-RS" dirty="0"/>
              <a:t> i </a:t>
            </a:r>
            <a:r>
              <a:rPr lang="sr-Latn-RS" i="1" dirty="0"/>
              <a:t>password</a:t>
            </a:r>
            <a:r>
              <a:rPr lang="sr-Latn-RS" dirty="0"/>
              <a:t>, što je zapravo ono što svakako želimo da postignemo</a:t>
            </a:r>
            <a:endParaRPr lang="en-US" dirty="0"/>
          </a:p>
          <a:p>
            <a:r>
              <a:rPr lang="sr-Latn-RS" dirty="0"/>
              <a:t>Nakon prethodnog brisanja, možemo još dodatno da preusmerimo korisnika nazad na </a:t>
            </a:r>
            <a:r>
              <a:rPr lang="sr-Latn-RS" i="1" dirty="0"/>
              <a:t>index</a:t>
            </a:r>
            <a:r>
              <a:rPr lang="sr-Latn-RS" dirty="0"/>
              <a:t> stranicu, slično kako smo to uradili pri </a:t>
            </a:r>
            <a:r>
              <a:rPr lang="sr-Latn-RS" i="1" dirty="0"/>
              <a:t>login</a:t>
            </a:r>
            <a:r>
              <a:rPr lang="sr-Latn-RS" dirty="0"/>
              <a:t>-u</a:t>
            </a:r>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84</a:t>
            </a:fld>
            <a:endParaRPr lang="en-US"/>
          </a:p>
        </p:txBody>
      </p:sp>
    </p:spTree>
    <p:extLst>
      <p:ext uri="{BB962C8B-B14F-4D97-AF65-F5344CB8AC3E}">
        <p14:creationId xmlns:p14="http://schemas.microsoft.com/office/powerpoint/2010/main" val="170261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1AAD87E-ADBF-394F-F2FB-1FC42933595E}"/>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DB811058-CDF3-F8C4-3DE9-321865464C5D}"/>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57EC2007-54AD-AC28-933F-F2FE0B2EB94E}"/>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AA498D6B-78B8-A16D-45C7-8F52E76A4EB3}"/>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85</a:t>
            </a:fld>
            <a:endParaRPr lang="en-US">
              <a:solidFill>
                <a:srgbClr val="FFFFFF"/>
              </a:solidFill>
            </a:endParaRPr>
          </a:p>
        </p:txBody>
      </p:sp>
    </p:spTree>
    <p:extLst>
      <p:ext uri="{BB962C8B-B14F-4D97-AF65-F5344CB8AC3E}">
        <p14:creationId xmlns:p14="http://schemas.microsoft.com/office/powerpoint/2010/main" val="5400294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sr-Latn-RS" dirty="0"/>
              <a:t>Izmene na </a:t>
            </a:r>
            <a:r>
              <a:rPr lang="sr-Latn-RS" i="1" dirty="0"/>
              <a:t>frontend</a:t>
            </a:r>
            <a:r>
              <a:rPr lang="sr-Latn-RS" dirty="0"/>
              <a:t>-u</a:t>
            </a:r>
            <a:endParaRPr lang="en-US"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442301"/>
            <a:ext cx="8596668" cy="4599064"/>
          </a:xfrm>
        </p:spPr>
        <p:txBody>
          <a:bodyPr/>
          <a:lstStyle/>
          <a:p>
            <a:r>
              <a:rPr lang="sr-Latn-RS" dirty="0"/>
              <a:t>Kako bismo povećali korisničko iskustvo aplikacije, možemo napraviti još dodatnu </a:t>
            </a:r>
            <a:r>
              <a:rPr lang="sr-Latn-RS" i="1" dirty="0"/>
              <a:t>frontend</a:t>
            </a:r>
            <a:r>
              <a:rPr lang="sr-Latn-RS" dirty="0"/>
              <a:t> zaštitu same </a:t>
            </a:r>
            <a:r>
              <a:rPr lang="sr-Latn-RS" i="1" dirty="0"/>
              <a:t>home-page</a:t>
            </a:r>
            <a:r>
              <a:rPr lang="sr-Latn-RS" dirty="0"/>
              <a:t> stranice</a:t>
            </a:r>
          </a:p>
          <a:p>
            <a:r>
              <a:rPr lang="sr-Latn-RS" dirty="0"/>
              <a:t>Dakle, nije u pitanju </a:t>
            </a:r>
            <a:r>
              <a:rPr lang="sr-Latn-RS" u="sng" dirty="0"/>
              <a:t>bezbednosna</a:t>
            </a:r>
            <a:r>
              <a:rPr lang="sr-Latn-RS" dirty="0"/>
              <a:t>, odnosno </a:t>
            </a:r>
            <a:r>
              <a:rPr lang="sr-Latn-RS" i="1" dirty="0"/>
              <a:t>security</a:t>
            </a:r>
            <a:r>
              <a:rPr lang="sr-Latn-RS" dirty="0"/>
              <a:t> zaštita – takve obično treba implementirati na </a:t>
            </a:r>
            <a:r>
              <a:rPr lang="sr-Latn-RS" i="1" dirty="0"/>
              <a:t>backend</a:t>
            </a:r>
            <a:r>
              <a:rPr lang="sr-Latn-RS" dirty="0"/>
              <a:t> strani, kao što je npr. sama autentikacija</a:t>
            </a:r>
          </a:p>
          <a:p>
            <a:r>
              <a:rPr lang="sr-Latn-RS" dirty="0"/>
              <a:t>U pitanju je recimo situacija kada korisnik nije ulogovan, i ručno ode na </a:t>
            </a:r>
            <a:r>
              <a:rPr lang="sr-Latn-RS" i="1" dirty="0"/>
              <a:t>home-page.html</a:t>
            </a:r>
            <a:r>
              <a:rPr lang="sr-Latn-RS" dirty="0"/>
              <a:t> stranicu</a:t>
            </a:r>
          </a:p>
          <a:p>
            <a:r>
              <a:rPr lang="sr-Latn-RS" dirty="0"/>
              <a:t>U </a:t>
            </a:r>
            <a:r>
              <a:rPr lang="sr-Latn-RS" i="1" dirty="0"/>
              <a:t>sessionStorage</a:t>
            </a:r>
            <a:r>
              <a:rPr lang="sr-Latn-RS" dirty="0"/>
              <a:t>-u nećemo imati nikakve podatke sačuvane, a aplikacija će nam ipak nešto prikazati – suštinski, dobićemo slomljeno (engl. </a:t>
            </a:r>
            <a:r>
              <a:rPr lang="sr-Latn-RS" i="1" dirty="0"/>
              <a:t>broken</a:t>
            </a:r>
            <a:r>
              <a:rPr lang="sr-Latn-RS" dirty="0"/>
              <a:t>) korisničko iskustvo (engl. </a:t>
            </a:r>
            <a:r>
              <a:rPr lang="sr-Latn-RS" i="1" dirty="0"/>
              <a:t>UX</a:t>
            </a:r>
            <a:r>
              <a:rPr lang="sr-Latn-RS" dirty="0"/>
              <a:t> – </a:t>
            </a:r>
            <a:r>
              <a:rPr lang="sr-Latn-RS" i="1" dirty="0"/>
              <a:t>User Experience</a:t>
            </a:r>
            <a:r>
              <a:rPr lang="sr-Latn-RS" dirty="0"/>
              <a:t>)</a:t>
            </a:r>
          </a:p>
          <a:p>
            <a:r>
              <a:rPr lang="sr-Latn-RS" dirty="0"/>
              <a:t>Ovo možemo vrlo lako rešiti, tako što ćemo pri učitavanju stranice praktično proveriti da li je recimo </a:t>
            </a:r>
            <a:r>
              <a:rPr lang="sr-Latn-RS" i="1" dirty="0"/>
              <a:t>username</a:t>
            </a:r>
            <a:r>
              <a:rPr lang="sr-Latn-RS" dirty="0"/>
              <a:t> uopšte setovan, pa ukoliko nije, možemo korisnika redirektovati nazad na </a:t>
            </a:r>
            <a:r>
              <a:rPr lang="sr-Latn-RS" i="1" dirty="0"/>
              <a:t>index</a:t>
            </a:r>
            <a:r>
              <a:rPr lang="sr-Latn-RS" dirty="0"/>
              <a:t> stranicu</a:t>
            </a:r>
          </a:p>
          <a:p>
            <a:r>
              <a:rPr lang="sr-Latn-RS" dirty="0"/>
              <a:t>U ovom momentu, takođe, možemo i popuniti </a:t>
            </a:r>
            <a:r>
              <a:rPr lang="sr-Latn-RS" i="1" dirty="0"/>
              <a:t>user-greet</a:t>
            </a:r>
            <a:r>
              <a:rPr lang="sr-Latn-RS" dirty="0"/>
              <a:t> labelu!</a:t>
            </a:r>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86</a:t>
            </a:fld>
            <a:endParaRPr lang="en-US"/>
          </a:p>
        </p:txBody>
      </p:sp>
    </p:spTree>
    <p:extLst>
      <p:ext uri="{BB962C8B-B14F-4D97-AF65-F5344CB8AC3E}">
        <p14:creationId xmlns:p14="http://schemas.microsoft.com/office/powerpoint/2010/main" val="233621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sr-Latn-RS" dirty="0"/>
              <a:t>Izmene na </a:t>
            </a:r>
            <a:r>
              <a:rPr lang="sr-Latn-RS" i="1" dirty="0"/>
              <a:t>frontend</a:t>
            </a:r>
            <a:r>
              <a:rPr lang="sr-Latn-RS" dirty="0"/>
              <a:t>-u</a:t>
            </a:r>
            <a:endParaRPr lang="en-US"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442301"/>
            <a:ext cx="8596668" cy="4599064"/>
          </a:xfrm>
        </p:spPr>
        <p:txBody>
          <a:bodyPr/>
          <a:lstStyle/>
          <a:p>
            <a:r>
              <a:rPr lang="sr-Latn-RS" dirty="0"/>
              <a:t>Samo nam je potreban mehanizam poput </a:t>
            </a:r>
            <a:r>
              <a:rPr lang="sr-Latn-RS" i="1" dirty="0"/>
              <a:t>main</a:t>
            </a:r>
            <a:r>
              <a:rPr lang="sr-Latn-RS" dirty="0"/>
              <a:t> funkcije unutar konzolnih aplikacija – pokreće se u trenutku kada se i sama aplikacija pokrene</a:t>
            </a:r>
          </a:p>
          <a:p>
            <a:r>
              <a:rPr lang="sr-Latn-RS" dirty="0"/>
              <a:t>Ipak, </a:t>
            </a:r>
            <a:r>
              <a:rPr lang="sr-Latn-RS" i="1" dirty="0"/>
              <a:t>JavaScript</a:t>
            </a:r>
            <a:r>
              <a:rPr lang="sr-Latn-RS" dirty="0"/>
              <a:t> ne podržava takav koncept, pa ukoliko samo definišemo novu funkciju koja se naziva </a:t>
            </a:r>
            <a:r>
              <a:rPr lang="sr-Latn-RS" i="1" dirty="0"/>
              <a:t>main</a:t>
            </a:r>
            <a:r>
              <a:rPr lang="sr-Latn-RS" dirty="0"/>
              <a:t>, nju ipak niko neće pozvati</a:t>
            </a:r>
          </a:p>
          <a:p>
            <a:r>
              <a:rPr lang="sr-Latn-RS" dirty="0"/>
              <a:t>Međutim, ukoliko tu funkciju dodelimo samom </a:t>
            </a:r>
            <a:r>
              <a:rPr lang="sr-Latn-RS" i="1" dirty="0"/>
              <a:t>window.onload</a:t>
            </a:r>
            <a:r>
              <a:rPr lang="sr-Latn-RS" dirty="0"/>
              <a:t> događaju (engl. </a:t>
            </a:r>
            <a:r>
              <a:rPr lang="sr-Latn-RS" i="1" dirty="0"/>
              <a:t>event</a:t>
            </a:r>
            <a:r>
              <a:rPr lang="sr-Latn-RS" dirty="0"/>
              <a:t>), kada se naša stranica učita, </a:t>
            </a:r>
            <a:r>
              <a:rPr lang="sr-Latn-RS" i="1" dirty="0"/>
              <a:t>JavaScript</a:t>
            </a:r>
            <a:r>
              <a:rPr lang="sr-Latn-RS" dirty="0"/>
              <a:t> će tada znati da treba da je i pozove</a:t>
            </a:r>
          </a:p>
          <a:p>
            <a:r>
              <a:rPr lang="sr-Latn-RS" dirty="0"/>
              <a:t>Tu, sada, možemo implementirati našu prethodno opisanu logiku</a:t>
            </a:r>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87</a:t>
            </a:fld>
            <a:endParaRPr lang="en-US"/>
          </a:p>
        </p:txBody>
      </p:sp>
    </p:spTree>
    <p:extLst>
      <p:ext uri="{BB962C8B-B14F-4D97-AF65-F5344CB8AC3E}">
        <p14:creationId xmlns:p14="http://schemas.microsoft.com/office/powerpoint/2010/main" val="250557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BEF69F1-81B0-7284-17F5-C24257FAC1D3}"/>
              </a:ext>
            </a:extLst>
          </p:cNvPr>
          <p:cNvPicPr>
            <a:picLocks noChangeAspect="1"/>
          </p:cNvPicPr>
          <p:nvPr/>
        </p:nvPicPr>
        <p:blipFill rotWithShape="1">
          <a:blip r:embed="rId2"/>
          <a:srcRect r="1" b="4709"/>
          <a:stretch/>
        </p:blipFill>
        <p:spPr>
          <a:xfrm>
            <a:off x="568452" y="571500"/>
            <a:ext cx="11055096" cy="5715000"/>
          </a:xfrm>
          <a:prstGeom prst="rect">
            <a:avLst/>
          </a:prstGeom>
        </p:spPr>
      </p:pic>
      <p:sp>
        <p:nvSpPr>
          <p:cNvPr id="5" name="Footer Placeholder 4">
            <a:extLst>
              <a:ext uri="{FF2B5EF4-FFF2-40B4-BE49-F238E27FC236}">
                <a16:creationId xmlns:a16="http://schemas.microsoft.com/office/drawing/2014/main" id="{AA8DCB08-3746-8CB4-A203-11532319D10A}"/>
              </a:ext>
            </a:extLst>
          </p:cNvPr>
          <p:cNvSpPr>
            <a:spLocks noGrp="1"/>
          </p:cNvSpPr>
          <p:nvPr>
            <p:ph type="ftr" sz="quarter" idx="11"/>
          </p:nvPr>
        </p:nvSpPr>
        <p:spPr>
          <a:xfrm>
            <a:off x="677333" y="6420107"/>
            <a:ext cx="514244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Microsoft Corporation</a:t>
            </a:r>
          </a:p>
        </p:txBody>
      </p:sp>
      <p:sp>
        <p:nvSpPr>
          <p:cNvPr id="4" name="Date Placeholder 3">
            <a:extLst>
              <a:ext uri="{FF2B5EF4-FFF2-40B4-BE49-F238E27FC236}">
                <a16:creationId xmlns:a16="http://schemas.microsoft.com/office/drawing/2014/main" id="{875AA598-780A-87AA-D3D5-04C13AAD8496}"/>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r>
              <a:rPr lang="en-US">
                <a:solidFill>
                  <a:srgbClr val="FFFFFF"/>
                </a:solidFill>
              </a:rPr>
              <a:t>jun 2022.</a:t>
            </a:r>
          </a:p>
        </p:txBody>
      </p:sp>
      <p:sp>
        <p:nvSpPr>
          <p:cNvPr id="6" name="Slide Number Placeholder 5">
            <a:extLst>
              <a:ext uri="{FF2B5EF4-FFF2-40B4-BE49-F238E27FC236}">
                <a16:creationId xmlns:a16="http://schemas.microsoft.com/office/drawing/2014/main" id="{CDCF60BC-AD59-CE03-16C7-6CDC1A6AA9E3}"/>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250E9F36-6C21-4A52-9634-81CC1425D2B6}" type="slidenum">
              <a:rPr lang="en-US">
                <a:solidFill>
                  <a:srgbClr val="FFFFFF"/>
                </a:solidFill>
              </a:rPr>
              <a:pPr>
                <a:spcAft>
                  <a:spcPts val="600"/>
                </a:spcAft>
              </a:pPr>
              <a:t>88</a:t>
            </a:fld>
            <a:endParaRPr lang="en-US">
              <a:solidFill>
                <a:srgbClr val="FFFFFF"/>
              </a:solidFill>
            </a:endParaRPr>
          </a:p>
        </p:txBody>
      </p:sp>
    </p:spTree>
    <p:extLst>
      <p:ext uri="{BB962C8B-B14F-4D97-AF65-F5344CB8AC3E}">
        <p14:creationId xmlns:p14="http://schemas.microsoft.com/office/powerpoint/2010/main" val="22088504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3748-8236-32D5-D845-55C765BDFF54}"/>
              </a:ext>
            </a:extLst>
          </p:cNvPr>
          <p:cNvSpPr>
            <a:spLocks noGrp="1"/>
          </p:cNvSpPr>
          <p:nvPr>
            <p:ph type="title"/>
          </p:nvPr>
        </p:nvSpPr>
        <p:spPr>
          <a:xfrm>
            <a:off x="677334" y="609600"/>
            <a:ext cx="8596668" cy="709246"/>
          </a:xfrm>
        </p:spPr>
        <p:txBody>
          <a:bodyPr/>
          <a:lstStyle/>
          <a:p>
            <a:r>
              <a:rPr lang="sr-Latn-RS" i="1" dirty="0"/>
              <a:t>Starwood</a:t>
            </a:r>
            <a:r>
              <a:rPr lang="sr-Latn-RS" dirty="0"/>
              <a:t> aplikacija</a:t>
            </a:r>
            <a:endParaRPr lang="en-US" i="1" dirty="0"/>
          </a:p>
        </p:txBody>
      </p:sp>
      <p:sp>
        <p:nvSpPr>
          <p:cNvPr id="3" name="Content Placeholder 2">
            <a:extLst>
              <a:ext uri="{FF2B5EF4-FFF2-40B4-BE49-F238E27FC236}">
                <a16:creationId xmlns:a16="http://schemas.microsoft.com/office/drawing/2014/main" id="{C4DFF19B-11DA-0D2D-085D-C08EB093E8E6}"/>
              </a:ext>
            </a:extLst>
          </p:cNvPr>
          <p:cNvSpPr>
            <a:spLocks noGrp="1"/>
          </p:cNvSpPr>
          <p:nvPr>
            <p:ph idx="1"/>
          </p:nvPr>
        </p:nvSpPr>
        <p:spPr>
          <a:xfrm>
            <a:off x="677334" y="1442301"/>
            <a:ext cx="8596668" cy="4599064"/>
          </a:xfrm>
        </p:spPr>
        <p:txBody>
          <a:bodyPr/>
          <a:lstStyle/>
          <a:p>
            <a:r>
              <a:rPr lang="sr-Latn-RS" dirty="0"/>
              <a:t>Ovim je praktično zaključena </a:t>
            </a:r>
            <a:r>
              <a:rPr lang="sr-Latn-RS" i="1" dirty="0"/>
              <a:t>StarwoodWeb</a:t>
            </a:r>
            <a:r>
              <a:rPr lang="sr-Latn-RS" dirty="0"/>
              <a:t> aplikacija koja uključuje čitav stek tehnologija kako bi ostvarila svoju namenu (koja je inače izmišljena)</a:t>
            </a:r>
          </a:p>
          <a:p>
            <a:r>
              <a:rPr lang="sr-Latn-RS" dirty="0"/>
              <a:t>Ipak, pokazane tehnike i tehnologije predstavljaju osnove koje se u praksi koriste, tj. fundamentalni koncepti nad kojima su aplikacije u praksi zasnovane</a:t>
            </a:r>
          </a:p>
          <a:p>
            <a:r>
              <a:rPr lang="sr-Latn-RS" dirty="0"/>
              <a:t>Mada, u praksi se danas više ne koristi običan (engl. </a:t>
            </a:r>
            <a:r>
              <a:rPr lang="sr-Latn-RS" i="1" dirty="0"/>
              <a:t>plain</a:t>
            </a:r>
            <a:r>
              <a:rPr lang="sr-Latn-RS" dirty="0"/>
              <a:t>) </a:t>
            </a:r>
            <a:r>
              <a:rPr lang="sr-Latn-RS" i="1" dirty="0"/>
              <a:t>HTML</a:t>
            </a:r>
            <a:r>
              <a:rPr lang="sr-Latn-RS" dirty="0"/>
              <a:t>, </a:t>
            </a:r>
            <a:r>
              <a:rPr lang="sr-Latn-RS" i="1" dirty="0"/>
              <a:t>CSS</a:t>
            </a:r>
            <a:r>
              <a:rPr lang="sr-Latn-RS" dirty="0"/>
              <a:t>, i </a:t>
            </a:r>
            <a:r>
              <a:rPr lang="sr-Latn-RS" i="1" dirty="0"/>
              <a:t>JS</a:t>
            </a:r>
            <a:r>
              <a:rPr lang="sr-Latn-RS" dirty="0"/>
              <a:t> za razvoj </a:t>
            </a:r>
            <a:r>
              <a:rPr lang="sr-Latn-RS" i="1" dirty="0"/>
              <a:t>frontend</a:t>
            </a:r>
            <a:r>
              <a:rPr lang="sr-Latn-RS" dirty="0"/>
              <a:t> aplikacija, već se koriste neke postojeće biblioteke koje čine da razvoj samih </a:t>
            </a:r>
            <a:r>
              <a:rPr lang="sr-Latn-RS" i="1" dirty="0"/>
              <a:t>frontend</a:t>
            </a:r>
            <a:r>
              <a:rPr lang="sr-Latn-RS" dirty="0"/>
              <a:t> aplikacija bude lakši, brži, i da konačan kod bude čitljiviji kako bi se kasnije lakše održavao</a:t>
            </a:r>
          </a:p>
          <a:p>
            <a:r>
              <a:rPr lang="sr-Latn-RS" dirty="0"/>
              <a:t>Kao primer u ovom kursu, dalje, biće pokazane samo osnove </a:t>
            </a:r>
            <a:r>
              <a:rPr lang="sr-Latn-RS" i="1" dirty="0"/>
              <a:t>Angular</a:t>
            </a:r>
            <a:r>
              <a:rPr lang="sr-Latn-RS" dirty="0"/>
              <a:t>-a, koji je danas veoma popularan za razvoj </a:t>
            </a:r>
            <a:r>
              <a:rPr lang="sr-Latn-RS" i="1" dirty="0"/>
              <a:t>frontend</a:t>
            </a:r>
            <a:r>
              <a:rPr lang="sr-Latn-RS" dirty="0"/>
              <a:t> aplikacija, koji ipak ne predstavlja samo biblioteku već potpun </a:t>
            </a:r>
            <a:r>
              <a:rPr lang="sr-Latn-RS" i="1" dirty="0"/>
              <a:t>framework</a:t>
            </a:r>
            <a:endParaRPr lang="sr-Latn-RS" dirty="0"/>
          </a:p>
          <a:p>
            <a:r>
              <a:rPr lang="sr-Latn-RS" dirty="0"/>
              <a:t>Pored </a:t>
            </a:r>
            <a:r>
              <a:rPr lang="sr-Latn-RS" i="1" dirty="0"/>
              <a:t>Angular</a:t>
            </a:r>
            <a:r>
              <a:rPr lang="sr-Latn-RS" dirty="0"/>
              <a:t>-a, veoma je popularan i </a:t>
            </a:r>
            <a:r>
              <a:rPr lang="sr-Latn-RS" i="1" dirty="0"/>
              <a:t>React</a:t>
            </a:r>
            <a:endParaRPr lang="sr-Latn-RS" dirty="0"/>
          </a:p>
        </p:txBody>
      </p:sp>
      <p:sp>
        <p:nvSpPr>
          <p:cNvPr id="4" name="Date Placeholder 3">
            <a:extLst>
              <a:ext uri="{FF2B5EF4-FFF2-40B4-BE49-F238E27FC236}">
                <a16:creationId xmlns:a16="http://schemas.microsoft.com/office/drawing/2014/main" id="{0520976F-1C18-0B60-7408-078A4FB42A1A}"/>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332996C5-BC32-29BC-1EE1-F212A47835D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2E2AA1BD-63AF-5B21-D93A-24C742A008E5}"/>
              </a:ext>
            </a:extLst>
          </p:cNvPr>
          <p:cNvSpPr>
            <a:spLocks noGrp="1"/>
          </p:cNvSpPr>
          <p:nvPr>
            <p:ph type="sldNum" sz="quarter" idx="12"/>
          </p:nvPr>
        </p:nvSpPr>
        <p:spPr/>
        <p:txBody>
          <a:bodyPr/>
          <a:lstStyle/>
          <a:p>
            <a:fld id="{250E9F36-6C21-4A52-9634-81CC1425D2B6}" type="slidenum">
              <a:rPr lang="en-US" smtClean="0"/>
              <a:t>89</a:t>
            </a:fld>
            <a:endParaRPr lang="en-US"/>
          </a:p>
        </p:txBody>
      </p:sp>
    </p:spTree>
    <p:extLst>
      <p:ext uri="{BB962C8B-B14F-4D97-AF65-F5344CB8AC3E}">
        <p14:creationId xmlns:p14="http://schemas.microsoft.com/office/powerpoint/2010/main" val="382164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8A22-8AA8-7F7F-A510-22D83481AB64}"/>
              </a:ext>
            </a:extLst>
          </p:cNvPr>
          <p:cNvSpPr>
            <a:spLocks noGrp="1"/>
          </p:cNvSpPr>
          <p:nvPr>
            <p:ph type="title"/>
          </p:nvPr>
        </p:nvSpPr>
        <p:spPr>
          <a:xfrm>
            <a:off x="677334" y="609600"/>
            <a:ext cx="8596668" cy="714998"/>
          </a:xfrm>
        </p:spPr>
        <p:txBody>
          <a:bodyPr/>
          <a:lstStyle/>
          <a:p>
            <a:r>
              <a:rPr lang="sr-Latn-RS" dirty="0"/>
              <a:t>Sesije (engl. </a:t>
            </a:r>
            <a:r>
              <a:rPr lang="sr-Latn-RS" i="1" dirty="0"/>
              <a:t>sessions</a:t>
            </a:r>
            <a:r>
              <a:rPr lang="sr-Latn-RS" dirty="0"/>
              <a:t>)</a:t>
            </a:r>
            <a:endParaRPr lang="en-US" dirty="0"/>
          </a:p>
        </p:txBody>
      </p:sp>
      <p:sp>
        <p:nvSpPr>
          <p:cNvPr id="3" name="Content Placeholder 2">
            <a:extLst>
              <a:ext uri="{FF2B5EF4-FFF2-40B4-BE49-F238E27FC236}">
                <a16:creationId xmlns:a16="http://schemas.microsoft.com/office/drawing/2014/main" id="{5717DEFB-1406-FB9D-721E-93D46FD357BB}"/>
              </a:ext>
            </a:extLst>
          </p:cNvPr>
          <p:cNvSpPr>
            <a:spLocks noGrp="1"/>
          </p:cNvSpPr>
          <p:nvPr>
            <p:ph idx="1"/>
          </p:nvPr>
        </p:nvSpPr>
        <p:spPr>
          <a:xfrm>
            <a:off x="677334" y="1410056"/>
            <a:ext cx="8596668" cy="4631307"/>
          </a:xfrm>
        </p:spPr>
        <p:txBody>
          <a:bodyPr/>
          <a:lstStyle/>
          <a:p>
            <a:r>
              <a:rPr lang="sr-Latn-RS" dirty="0"/>
              <a:t>Kada se korisnik uloguje u sistem, tako što pruži kredencijale sistemu, koji dalje treba da proveri njihovu ispravnost, recimo poređenjem sa sačuvanim podacima u bazi (koji su bili sačuvani u toku registracije), korisnik dalje interaguje sa sistemom pod tim identitetom</a:t>
            </a:r>
          </a:p>
          <a:p>
            <a:r>
              <a:rPr lang="sr-Latn-RS" dirty="0"/>
              <a:t>Ovakva interakcija može da traje, a korisnik takođe može da prolazi kroz razne delove sistema koji su čak i dosta odvojeni (npr. odvojene </a:t>
            </a:r>
            <a:r>
              <a:rPr lang="sr-Latn-RS" i="1" dirty="0"/>
              <a:t>HTML</a:t>
            </a:r>
            <a:r>
              <a:rPr lang="sr-Latn-RS" dirty="0"/>
              <a:t> stranice u </a:t>
            </a:r>
            <a:r>
              <a:rPr lang="sr-Latn-RS" i="1" dirty="0"/>
              <a:t>web</a:t>
            </a:r>
            <a:r>
              <a:rPr lang="sr-Latn-RS" dirty="0"/>
              <a:t> aplikaciji)</a:t>
            </a:r>
          </a:p>
          <a:p>
            <a:r>
              <a:rPr lang="sr-Latn-RS" dirty="0"/>
              <a:t>U nekom trenutku, korisnik potom prestaje sa interakcijom (recimo, ili se izlogovao, možda zatvorio </a:t>
            </a:r>
            <a:r>
              <a:rPr lang="sr-Latn-RS" i="1" dirty="0"/>
              <a:t>browser</a:t>
            </a:r>
            <a:r>
              <a:rPr lang="sr-Latn-RS" dirty="0"/>
              <a:t>, ili nešto treće)</a:t>
            </a:r>
          </a:p>
          <a:p>
            <a:r>
              <a:rPr lang="sr-Latn-RS" dirty="0"/>
              <a:t>Interakcija korisnika od logovanja, pa sve do prestanka (npr. jer se izlogovao), naziva se </a:t>
            </a:r>
            <a:r>
              <a:rPr lang="sr-Latn-RS" u="sng" dirty="0"/>
              <a:t>sesijom</a:t>
            </a:r>
            <a:endParaRPr lang="sr-Latn-RS" dirty="0"/>
          </a:p>
          <a:p>
            <a:r>
              <a:rPr lang="sr-Latn-RS" dirty="0"/>
              <a:t>Sesijama se recimo trajanje može i produžiti, tako što recimo </a:t>
            </a:r>
            <a:r>
              <a:rPr lang="sr-Latn-RS" i="1" dirty="0"/>
              <a:t>frontend</a:t>
            </a:r>
            <a:r>
              <a:rPr lang="sr-Latn-RS" dirty="0"/>
              <a:t> aplikacija zapamti korisničko ime i lozinku, pa kada se korisnik vrati nazad, </a:t>
            </a:r>
            <a:r>
              <a:rPr lang="sr-Latn-RS" i="1" dirty="0"/>
              <a:t>frontend</a:t>
            </a:r>
            <a:r>
              <a:rPr lang="sr-Latn-RS" dirty="0"/>
              <a:t> aplikacija ga automatski uloguje (npr. </a:t>
            </a:r>
            <a:r>
              <a:rPr lang="sr-Latn-RS" i="1" dirty="0"/>
              <a:t>Remember Me</a:t>
            </a:r>
            <a:r>
              <a:rPr lang="sr-Latn-RS" dirty="0"/>
              <a:t> opcija)</a:t>
            </a:r>
          </a:p>
        </p:txBody>
      </p:sp>
      <p:sp>
        <p:nvSpPr>
          <p:cNvPr id="4" name="Date Placeholder 3">
            <a:extLst>
              <a:ext uri="{FF2B5EF4-FFF2-40B4-BE49-F238E27FC236}">
                <a16:creationId xmlns:a16="http://schemas.microsoft.com/office/drawing/2014/main" id="{88E2EBF9-A472-42BD-A571-5AF10B09662C}"/>
              </a:ext>
            </a:extLst>
          </p:cNvPr>
          <p:cNvSpPr>
            <a:spLocks noGrp="1"/>
          </p:cNvSpPr>
          <p:nvPr>
            <p:ph type="dt" sz="half" idx="10"/>
          </p:nvPr>
        </p:nvSpPr>
        <p:spPr/>
        <p:txBody>
          <a:bodyPr/>
          <a:lstStyle/>
          <a:p>
            <a:r>
              <a:rPr lang="sr-Latn-RS"/>
              <a:t>jun 2022.</a:t>
            </a:r>
            <a:endParaRPr lang="en-US"/>
          </a:p>
        </p:txBody>
      </p:sp>
      <p:sp>
        <p:nvSpPr>
          <p:cNvPr id="5" name="Footer Placeholder 4">
            <a:extLst>
              <a:ext uri="{FF2B5EF4-FFF2-40B4-BE49-F238E27FC236}">
                <a16:creationId xmlns:a16="http://schemas.microsoft.com/office/drawing/2014/main" id="{A6408D88-1923-AF50-39BF-2D21B78B60E0}"/>
              </a:ext>
            </a:extLst>
          </p:cNvPr>
          <p:cNvSpPr>
            <a:spLocks noGrp="1"/>
          </p:cNvSpPr>
          <p:nvPr>
            <p:ph type="ftr" sz="quarter" idx="11"/>
          </p:nvPr>
        </p:nvSpPr>
        <p:spPr/>
        <p:txBody>
          <a:bodyPr/>
          <a:lstStyle/>
          <a:p>
            <a:r>
              <a:rPr lang="en-US"/>
              <a:t>Microsoft Corporation</a:t>
            </a:r>
          </a:p>
        </p:txBody>
      </p:sp>
      <p:sp>
        <p:nvSpPr>
          <p:cNvPr id="6" name="Slide Number Placeholder 5">
            <a:extLst>
              <a:ext uri="{FF2B5EF4-FFF2-40B4-BE49-F238E27FC236}">
                <a16:creationId xmlns:a16="http://schemas.microsoft.com/office/drawing/2014/main" id="{9F0C2989-5002-3F61-4D55-97F6DFFEDF4B}"/>
              </a:ext>
            </a:extLst>
          </p:cNvPr>
          <p:cNvSpPr>
            <a:spLocks noGrp="1"/>
          </p:cNvSpPr>
          <p:nvPr>
            <p:ph type="sldNum" sz="quarter" idx="12"/>
          </p:nvPr>
        </p:nvSpPr>
        <p:spPr/>
        <p:txBody>
          <a:bodyPr/>
          <a:lstStyle/>
          <a:p>
            <a:fld id="{250E9F36-6C21-4A52-9634-81CC1425D2B6}" type="slidenum">
              <a:rPr lang="en-US" smtClean="0"/>
              <a:t>9</a:t>
            </a:fld>
            <a:endParaRPr lang="en-US"/>
          </a:p>
        </p:txBody>
      </p:sp>
    </p:spTree>
    <p:extLst>
      <p:ext uri="{BB962C8B-B14F-4D97-AF65-F5344CB8AC3E}">
        <p14:creationId xmlns:p14="http://schemas.microsoft.com/office/powerpoint/2010/main" val="130018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1725</TotalTime>
  <Words>7994</Words>
  <Application>Microsoft Office PowerPoint</Application>
  <PresentationFormat>Widescreen</PresentationFormat>
  <Paragraphs>562</Paragraphs>
  <Slides>89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Arial</vt:lpstr>
      <vt:lpstr>Calibri</vt:lpstr>
      <vt:lpstr>Trebuchet MS</vt:lpstr>
      <vt:lpstr>Wingdings 3</vt:lpstr>
      <vt:lpstr>Facet</vt:lpstr>
      <vt:lpstr>13. Account Management</vt:lpstr>
      <vt:lpstr>Propratni primer</vt:lpstr>
      <vt:lpstr>Korisnički nalozi (engl. Accounts)</vt:lpstr>
      <vt:lpstr>Korisnički nalozi (engl. Accounts)</vt:lpstr>
      <vt:lpstr>Autentikacija</vt:lpstr>
      <vt:lpstr>Autentikacija</vt:lpstr>
      <vt:lpstr>Autorizacija</vt:lpstr>
      <vt:lpstr>Kredencijali</vt:lpstr>
      <vt:lpstr>Sesije (engl. sessions)</vt:lpstr>
      <vt:lpstr>Sesije (engl. sessions)</vt:lpstr>
      <vt:lpstr>Sesije (engl. sessions)</vt:lpstr>
      <vt:lpstr>Registracija</vt:lpstr>
      <vt:lpstr>Basic Auth</vt:lpstr>
      <vt:lpstr>Basic Auth</vt:lpstr>
      <vt:lpstr>Basic Auth</vt:lpstr>
      <vt:lpstr>Tajnost (engl. confidentiality)</vt:lpstr>
      <vt:lpstr>Tajnost (engl. confidentiality)</vt:lpstr>
      <vt:lpstr>Tajnost (engl. confidentiality)</vt:lpstr>
      <vt:lpstr>Basic Auth</vt:lpstr>
      <vt:lpstr>Base64 format</vt:lpstr>
      <vt:lpstr>PowerPoint Presentation</vt:lpstr>
      <vt:lpstr>Base64 format</vt:lpstr>
      <vt:lpstr>PowerPoint Presentation</vt:lpstr>
      <vt:lpstr>PowerPoint Presentation</vt:lpstr>
      <vt:lpstr>Base64 format</vt:lpstr>
      <vt:lpstr>PowerPoint Presentation</vt:lpstr>
      <vt:lpstr>PowerPoint Presentation</vt:lpstr>
      <vt:lpstr>Starwood korisnički nalozi</vt:lpstr>
      <vt:lpstr>Starwood korisnički nalozi</vt:lpstr>
      <vt:lpstr>Starwood korisnički nalozi</vt:lpstr>
      <vt:lpstr>PowerPoint Presentation</vt:lpstr>
      <vt:lpstr>PowerPoint Presentation</vt:lpstr>
      <vt:lpstr>Registracija</vt:lpstr>
      <vt:lpstr>Registracija</vt:lpstr>
      <vt:lpstr>Odgovori prilikom registracije</vt:lpstr>
      <vt:lpstr>PowerPoint Presentation</vt:lpstr>
      <vt:lpstr>PowerPoint Presentation</vt:lpstr>
      <vt:lpstr>Log-in</vt:lpstr>
      <vt:lpstr>PowerPoint Presentation</vt:lpstr>
      <vt:lpstr>Log-in</vt:lpstr>
      <vt:lpstr>Testiranje registracije i logovanja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Kreiranje MoviesV6Controller-a</vt:lpstr>
      <vt:lpstr>PowerPoint Presentation</vt:lpstr>
      <vt:lpstr>Testiranje MoviesV6Controller-a</vt:lpstr>
      <vt:lpstr>PowerPoint Presentation</vt:lpstr>
      <vt:lpstr>PowerPoint Presentation</vt:lpstr>
      <vt:lpstr>PowerPoint Presentation</vt:lpstr>
      <vt:lpstr>PowerPoint Presentation</vt:lpstr>
      <vt:lpstr>AppDbContext</vt:lpstr>
      <vt:lpstr>PowerPoint Presentation</vt:lpstr>
      <vt:lpstr>PowerPoint Presentation</vt:lpstr>
      <vt:lpstr>PowerPoint Presentation</vt:lpstr>
      <vt:lpstr>PowerPoint Presentation</vt:lpstr>
      <vt:lpstr>PowerPoint Presentation</vt:lpstr>
      <vt:lpstr>Izmene na frontend-u</vt:lpstr>
      <vt:lpstr>PowerPoint Presentation</vt:lpstr>
      <vt:lpstr>Izmene na frontend-u</vt:lpstr>
      <vt:lpstr>PowerPoint Presentation</vt:lpstr>
      <vt:lpstr>PowerPoint Presentation</vt:lpstr>
      <vt:lpstr>Izmene na frontend-u</vt:lpstr>
      <vt:lpstr>PowerPoint Presentation</vt:lpstr>
      <vt:lpstr>Izmene na frontend-u</vt:lpstr>
      <vt:lpstr>PowerPoint Presentation</vt:lpstr>
      <vt:lpstr>Izmene na frontend-u</vt:lpstr>
      <vt:lpstr>PowerPoint Presentation</vt:lpstr>
      <vt:lpstr>Izmene na frontend-u</vt:lpstr>
      <vt:lpstr>Sesijsko skladište (engl. session storage)</vt:lpstr>
      <vt:lpstr>Sesijsko skladište (engl. session storage)</vt:lpstr>
      <vt:lpstr>Sesijsko skladište (engl. session storage)</vt:lpstr>
      <vt:lpstr>PowerPoint Presentation</vt:lpstr>
      <vt:lpstr>Izmene na frontend-u</vt:lpstr>
      <vt:lpstr>PowerPoint Presentation</vt:lpstr>
      <vt:lpstr>PowerPoint Presentation</vt:lpstr>
      <vt:lpstr>Izmene na frontend-u</vt:lpstr>
      <vt:lpstr>PowerPoint Presentation</vt:lpstr>
      <vt:lpstr>Izmene na frontend-u</vt:lpstr>
      <vt:lpstr>PowerPoint Presentation</vt:lpstr>
      <vt:lpstr>Izmene na frontend-u</vt:lpstr>
      <vt:lpstr>Izmene na frontend-u</vt:lpstr>
      <vt:lpstr>PowerPoint Presentation</vt:lpstr>
      <vt:lpstr>Starwood aplikacija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Vladimir Sivcev</dc:creator>
  <cp:lastModifiedBy>Vladimir Sivcev</cp:lastModifiedBy>
  <cp:revision>130</cp:revision>
  <dcterms:created xsi:type="dcterms:W3CDTF">2022-06-06T19:00:58Z</dcterms:created>
  <dcterms:modified xsi:type="dcterms:W3CDTF">2022-06-21T22:55:17Z</dcterms:modified>
</cp:coreProperties>
</file>